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84" r:id="rId4"/>
    <p:sldId id="280" r:id="rId5"/>
    <p:sldId id="283" r:id="rId6"/>
    <p:sldId id="281" r:id="rId7"/>
    <p:sldId id="293" r:id="rId8"/>
    <p:sldId id="266" r:id="rId9"/>
    <p:sldId id="273" r:id="rId10"/>
    <p:sldId id="294" r:id="rId11"/>
    <p:sldId id="295" r:id="rId12"/>
    <p:sldId id="258" r:id="rId13"/>
    <p:sldId id="275" r:id="rId14"/>
    <p:sldId id="257" r:id="rId15"/>
    <p:sldId id="285" r:id="rId16"/>
    <p:sldId id="259" r:id="rId17"/>
    <p:sldId id="277" r:id="rId18"/>
    <p:sldId id="260" r:id="rId19"/>
    <p:sldId id="263" r:id="rId20"/>
    <p:sldId id="262" r:id="rId21"/>
    <p:sldId id="274" r:id="rId22"/>
    <p:sldId id="264" r:id="rId23"/>
    <p:sldId id="272" r:id="rId24"/>
    <p:sldId id="286" r:id="rId25"/>
    <p:sldId id="265" r:id="rId26"/>
    <p:sldId id="271" r:id="rId27"/>
    <p:sldId id="287" r:id="rId28"/>
    <p:sldId id="288" r:id="rId29"/>
    <p:sldId id="276" r:id="rId30"/>
    <p:sldId id="278" r:id="rId31"/>
    <p:sldId id="279" r:id="rId32"/>
    <p:sldId id="290" r:id="rId33"/>
    <p:sldId id="291" r:id="rId34"/>
    <p:sldId id="292" r:id="rId35"/>
  </p:sldIdLst>
  <p:sldSz cx="9144000" cy="5143500" type="screen16x9"/>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3634"/>
    <a:srgbClr val="D8CEA3"/>
    <a:srgbClr val="00A9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howGuides="1">
      <p:cViewPr>
        <p:scale>
          <a:sx n="128" d="100"/>
          <a:sy n="128" d="100"/>
        </p:scale>
        <p:origin x="-192" y="2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F:\FINAL\INFORMACI&#211;N%20FALTANTE%2013-03.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Documents\MIS%20DOCUMENTOS%202018\INFORME%20GESTION%202018\Informe%20Gesti&#243;n%202018-2\graficaci&#243;n%20indicadores%202018.xlsx"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oleObject" Target="file:///D:\Documents\MIS%20DOCUMENTOS%202018\INFORME%20GESTION%202018\Informe%20Gesti&#243;n%202018-2\graficaci&#243;n%20indicadores%202019.xlsx" TargetMode="External"/><Relationship Id="rId1" Type="http://schemas.openxmlformats.org/officeDocument/2006/relationships/themeOverride" Target="../theme/themeOverride1.xml"/><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pivotFmt>
      <c:pivotFmt>
        <c:idx val="1"/>
        <c:spPr>
          <a:solidFill>
            <a:schemeClr val="accent1">
              <a:alpha val="85000"/>
            </a:schemeClr>
          </a:solidFill>
          <a:ln w="9525" cap="flat" cmpd="sng" algn="ctr">
            <a:solidFill>
              <a:schemeClr val="lt1">
                <a:alpha val="50000"/>
              </a:schemeClr>
            </a:solidFill>
            <a:round/>
          </a:ln>
          <a:effectLst/>
        </c:spPr>
        <c:marker>
          <c:spPr>
            <a:solidFill>
              <a:schemeClr val="accent1">
                <a:alpha val="85000"/>
              </a:schemeClr>
            </a:solidFill>
            <a:ln>
              <a:noFill/>
            </a:ln>
            <a:effectLst/>
          </c:spPr>
        </c:marker>
        <c:dLbl>
          <c:idx val="0"/>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pPr>
            <a:solidFill>
              <a:schemeClr val="accent1">
                <a:alpha val="85000"/>
              </a:schemeClr>
            </a:solidFill>
            <a:ln>
              <a:noFill/>
            </a:ln>
            <a:effectLst/>
          </c:spPr>
        </c:marker>
        <c:dLbl>
          <c:idx val="0"/>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
        <c:idx val="3"/>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
        <c:idx val="4"/>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
        <c:idx val="5"/>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
        <c:idx val="6"/>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extLst xmlns:c16r2="http://schemas.microsoft.com/office/drawing/2015/06/chart">
            <c:ext xmlns:c15="http://schemas.microsoft.com/office/drawing/2012/chart" uri="{CE6537A1-D6FC-4f65-9D91-7224C49458BB}"/>
          </c:extLst>
        </c:dLbl>
      </c:pivotFmt>
    </c:pivotFmts>
    <c:plotArea>
      <c:layout>
        <c:manualLayout>
          <c:layoutTarget val="inner"/>
          <c:xMode val="edge"/>
          <c:yMode val="edge"/>
          <c:x val="0.12867577470816"/>
          <c:y val="0.14479212851955184"/>
          <c:w val="0.72980096237970249"/>
          <c:h val="0.65853091280256637"/>
        </c:manualLayout>
      </c:layout>
      <c:barChart>
        <c:barDir val="col"/>
        <c:grouping val="clustered"/>
        <c:varyColors val="0"/>
        <c:ser>
          <c:idx val="0"/>
          <c:order val="0"/>
          <c:tx>
            <c:v> 2017</c:v>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Lit>
              <c:ptCount val="3"/>
              <c:pt idx="0">
                <c:v>PREGRADO</c:v>
              </c:pt>
              <c:pt idx="1">
                <c:v>POSGRADOS PROPIOS </c:v>
              </c:pt>
              <c:pt idx="2">
                <c:v>CONVENIOS</c:v>
              </c:pt>
            </c:strLit>
          </c:cat>
          <c:val>
            <c:numLit>
              <c:formatCode>General</c:formatCode>
              <c:ptCount val="3"/>
              <c:pt idx="0">
                <c:v>1683</c:v>
              </c:pt>
              <c:pt idx="1">
                <c:v>119</c:v>
              </c:pt>
              <c:pt idx="2">
                <c:v>96</c:v>
              </c:pt>
            </c:numLit>
          </c:val>
          <c:extLst xmlns:c16r2="http://schemas.microsoft.com/office/drawing/2015/06/chart">
            <c:ext xmlns:c16="http://schemas.microsoft.com/office/drawing/2014/chart" uri="{C3380CC4-5D6E-409C-BE32-E72D297353CC}">
              <c16:uniqueId val="{00000000-D07E-4411-B6E4-2623423A2D9B}"/>
            </c:ext>
          </c:extLst>
        </c:ser>
        <c:ser>
          <c:idx val="1"/>
          <c:order val="1"/>
          <c:tx>
            <c:v> 2018</c:v>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latin typeface="+mn-lt"/>
                    <a:ea typeface="+mn-ea"/>
                    <a:cs typeface="+mn-cs"/>
                  </a:defRPr>
                </a:pPr>
                <a:endParaRPr lang="es-CO"/>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Lit>
              <c:ptCount val="3"/>
              <c:pt idx="0">
                <c:v>PREGRADO</c:v>
              </c:pt>
              <c:pt idx="1">
                <c:v>POSGRADOS PROPIOS </c:v>
              </c:pt>
              <c:pt idx="2">
                <c:v>CONVENIOS</c:v>
              </c:pt>
            </c:strLit>
          </c:cat>
          <c:val>
            <c:numLit>
              <c:formatCode>General</c:formatCode>
              <c:ptCount val="3"/>
              <c:pt idx="0">
                <c:v>1664</c:v>
              </c:pt>
              <c:pt idx="1">
                <c:v>117</c:v>
              </c:pt>
              <c:pt idx="2">
                <c:v>222</c:v>
              </c:pt>
            </c:numLit>
          </c:val>
          <c:extLst xmlns:c16r2="http://schemas.microsoft.com/office/drawing/2015/06/chart">
            <c:ext xmlns:c16="http://schemas.microsoft.com/office/drawing/2014/chart" uri="{C3380CC4-5D6E-409C-BE32-E72D297353CC}">
              <c16:uniqueId val="{00000001-D07E-4411-B6E4-2623423A2D9B}"/>
            </c:ext>
          </c:extLst>
        </c:ser>
        <c:dLbls>
          <c:dLblPos val="inEnd"/>
          <c:showLegendKey val="0"/>
          <c:showVal val="1"/>
          <c:showCatName val="0"/>
          <c:showSerName val="0"/>
          <c:showPercent val="0"/>
          <c:showBubbleSize val="0"/>
        </c:dLbls>
        <c:gapWidth val="65"/>
        <c:axId val="38654336"/>
        <c:axId val="38655872"/>
      </c:barChart>
      <c:catAx>
        <c:axId val="386543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s-CO"/>
          </a:p>
        </c:txPr>
        <c:crossAx val="38655872"/>
        <c:crosses val="autoZero"/>
        <c:auto val="0"/>
        <c:lblAlgn val="ctr"/>
        <c:lblOffset val="100"/>
        <c:noMultiLvlLbl val="0"/>
      </c:catAx>
      <c:valAx>
        <c:axId val="386558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8654336"/>
        <c:crosses val="autoZero"/>
        <c:crossBetween val="between"/>
      </c:valAx>
      <c:spPr>
        <a:noFill/>
        <a:ln>
          <a:noFill/>
        </a:ln>
        <a:effectLst/>
      </c:spPr>
    </c:plotArea>
    <c:legend>
      <c:legendPos val="r"/>
      <c:layout>
        <c:manualLayout>
          <c:xMode val="edge"/>
          <c:yMode val="edge"/>
          <c:x val="0.55757874015748043"/>
          <c:y val="0.25160943423738702"/>
          <c:w val="0.24426237262756573"/>
          <c:h val="0.20848262907833884"/>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CO"/>
    </a:p>
  </c:txPr>
  <c:externalData r:id="rId1">
    <c:autoUpdate val="0"/>
  </c:externalData>
  <c:extLst xmlns:c16r2="http://schemas.microsoft.com/office/drawing/2015/06/char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s-CO" sz="1400" b="1" i="0" u="none" strike="noStrike" baseline="0" dirty="0">
                <a:effectLst/>
                <a:latin typeface="Arial" panose="020B0604020202020204" pitchFamily="34" charset="0"/>
                <a:cs typeface="Arial" panose="020B0604020202020204" pitchFamily="34" charset="0"/>
              </a:rPr>
              <a:t>Gráfica 1.  </a:t>
            </a:r>
            <a:r>
              <a:rPr lang="en-US" sz="1400" dirty="0" err="1">
                <a:latin typeface="Arial" panose="020B0604020202020204" pitchFamily="34" charset="0"/>
                <a:cs typeface="Arial" panose="020B0604020202020204" pitchFamily="34" charset="0"/>
              </a:rPr>
              <a:t>Proyectos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e</a:t>
            </a:r>
            <a:r>
              <a:rPr lang="en-US" sz="1400" dirty="0" err="1" smtClean="0">
                <a:latin typeface="Arial" panose="020B0604020202020204" pitchFamily="34" charset="0"/>
                <a:cs typeface="Arial" panose="020B0604020202020204" pitchFamily="34" charset="0"/>
              </a:rPr>
              <a:t>jecutados</a:t>
            </a:r>
            <a:r>
              <a:rPr lang="en-US" sz="1400" baseline="0" dirty="0" smtClean="0">
                <a:latin typeface="Arial" panose="020B0604020202020204" pitchFamily="34" charset="0"/>
                <a:cs typeface="Arial" panose="020B0604020202020204" pitchFamily="34" charset="0"/>
              </a:rPr>
              <a:t> </a:t>
            </a:r>
            <a:r>
              <a:rPr lang="en-US" sz="1400" baseline="0" dirty="0">
                <a:latin typeface="Arial" panose="020B0604020202020204" pitchFamily="34" charset="0"/>
                <a:cs typeface="Arial" panose="020B0604020202020204" pitchFamily="34" charset="0"/>
              </a:rPr>
              <a:t>y </a:t>
            </a:r>
            <a:r>
              <a:rPr lang="en-US" sz="1400" baseline="0" dirty="0" err="1">
                <a:latin typeface="Arial" panose="020B0604020202020204" pitchFamily="34" charset="0"/>
                <a:cs typeface="Arial" panose="020B0604020202020204" pitchFamily="34" charset="0"/>
              </a:rPr>
              <a:t>e</a:t>
            </a:r>
            <a:r>
              <a:rPr lang="en-US" sz="1400" dirty="0" err="1">
                <a:latin typeface="Arial" panose="020B0604020202020204" pitchFamily="34" charset="0"/>
                <a:cs typeface="Arial" panose="020B0604020202020204" pitchFamily="34" charset="0"/>
              </a:rPr>
              <a:t>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ejecución</a:t>
            </a:r>
            <a:r>
              <a:rPr lang="en-US" sz="1400" dirty="0">
                <a:latin typeface="Arial" panose="020B0604020202020204" pitchFamily="34" charset="0"/>
                <a:cs typeface="Arial" panose="020B0604020202020204" pitchFamily="34" charset="0"/>
              </a:rPr>
              <a:t> </a:t>
            </a:r>
          </a:p>
          <a:p>
            <a:pPr>
              <a:defRPr sz="1800" b="1" i="0" u="none" strike="noStrike" kern="1200" baseline="0">
                <a:solidFill>
                  <a:schemeClr val="dk1">
                    <a:lumMod val="75000"/>
                    <a:lumOff val="25000"/>
                  </a:schemeClr>
                </a:solidFill>
                <a:latin typeface="+mn-lt"/>
                <a:ea typeface="+mn-ea"/>
                <a:cs typeface="+mn-cs"/>
              </a:defRPr>
            </a:pPr>
            <a:r>
              <a:rPr lang="en-US" sz="1400" dirty="0">
                <a:latin typeface="Arial" panose="020B0604020202020204" pitchFamily="34" charset="0"/>
                <a:cs typeface="Arial" panose="020B0604020202020204" pitchFamily="34" charset="0"/>
              </a:rPr>
              <a:t>(65 </a:t>
            </a:r>
            <a:r>
              <a:rPr lang="en-US" sz="1400" dirty="0" err="1">
                <a:latin typeface="Arial" panose="020B0604020202020204" pitchFamily="34" charset="0"/>
                <a:cs typeface="Arial" panose="020B0604020202020204" pitchFamily="34" charset="0"/>
              </a:rPr>
              <a:t>proyectos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en</a:t>
            </a:r>
            <a:r>
              <a:rPr lang="en-US" sz="1400" dirty="0">
                <a:latin typeface="Arial" panose="020B0604020202020204" pitchFamily="34" charset="0"/>
                <a:cs typeface="Arial" panose="020B0604020202020204" pitchFamily="34" charset="0"/>
              </a:rPr>
              <a:t> </a:t>
            </a:r>
            <a:r>
              <a:rPr lang="en-US" sz="1400" baseline="0" dirty="0">
                <a:latin typeface="Arial" panose="020B0604020202020204" pitchFamily="34" charset="0"/>
                <a:cs typeface="Arial" panose="020B0604020202020204" pitchFamily="34" charset="0"/>
              </a:rPr>
              <a:t>2018)</a:t>
            </a:r>
            <a:endParaRPr lang="en-US" sz="1400" dirty="0">
              <a:latin typeface="Arial" panose="020B0604020202020204" pitchFamily="34" charset="0"/>
              <a:cs typeface="Arial" panose="020B0604020202020204" pitchFamily="34" charset="0"/>
            </a:endParaRPr>
          </a:p>
        </c:rich>
      </c:tx>
      <c:layout>
        <c:manualLayout>
          <c:xMode val="edge"/>
          <c:yMode val="edge"/>
          <c:x val="0.11732937388688651"/>
          <c:y val="1.8470848878360362E-2"/>
        </c:manualLayout>
      </c:layout>
      <c:overlay val="0"/>
      <c:spPr>
        <a:noFill/>
        <a:ln>
          <a:noFill/>
        </a:ln>
        <a:effectLst/>
      </c:spPr>
    </c:title>
    <c:autoTitleDeleted val="0"/>
    <c:view3D>
      <c:rotX val="5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9698395688704596E-2"/>
          <c:y val="0.20735569313377814"/>
          <c:w val="0.62088039791838767"/>
          <c:h val="0.76786690644148514"/>
        </c:manualLayout>
      </c:layout>
      <c:pie3DChart>
        <c:varyColors val="1"/>
        <c:ser>
          <c:idx val="0"/>
          <c:order val="0"/>
          <c:tx>
            <c:strRef>
              <c:f>'2018'!$C$3</c:f>
              <c:strCache>
                <c:ptCount val="1"/>
                <c:pt idx="0">
                  <c:v>No. de Proyectos Ejecutados /En ejecución</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1-0BA9-4F82-86A4-53E11BEFD96D}"/>
              </c:ext>
            </c:extLst>
          </c:dPt>
          <c:dPt>
            <c:idx val="1"/>
            <c:bubble3D val="0"/>
            <c:spPr>
              <a:solidFill>
                <a:schemeClr val="accent2"/>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3-0BA9-4F82-86A4-53E11BEFD96D}"/>
              </c:ext>
            </c:extLst>
          </c:dPt>
          <c:dPt>
            <c:idx val="2"/>
            <c:bubble3D val="0"/>
            <c:spPr>
              <a:solidFill>
                <a:schemeClr val="accent3"/>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5-0BA9-4F82-86A4-53E11BEFD96D}"/>
              </c:ext>
            </c:extLst>
          </c:dPt>
          <c:dPt>
            <c:idx val="3"/>
            <c:bubble3D val="0"/>
            <c:spPr>
              <a:solidFill>
                <a:schemeClr val="accent4"/>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7-0BA9-4F82-86A4-53E11BEFD96D}"/>
              </c:ext>
            </c:extLst>
          </c:dPt>
          <c:dPt>
            <c:idx val="4"/>
            <c:bubble3D val="0"/>
            <c:spPr>
              <a:solidFill>
                <a:schemeClr val="accent5"/>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9-0BA9-4F82-86A4-53E11BEFD96D}"/>
              </c:ext>
            </c:extLst>
          </c:dPt>
          <c:dLbls>
            <c:dLbl>
              <c:idx val="0"/>
              <c:layout>
                <c:manualLayout>
                  <c:x val="-8.9859329381580116E-2"/>
                  <c:y val="0.16287703683811752"/>
                </c:manualLayout>
              </c:layout>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BA9-4F82-86A4-53E11BEFD96D}"/>
                </c:ext>
              </c:extLst>
            </c:dLbl>
            <c:dLbl>
              <c:idx val="1"/>
              <c:layout>
                <c:manualLayout>
                  <c:x val="-0.13642011162869419"/>
                  <c:y val="-7.6701800825444935E-2"/>
                </c:manualLayout>
              </c:layout>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0BA9-4F82-86A4-53E11BEFD96D}"/>
                </c:ext>
              </c:extLst>
            </c:dLbl>
            <c:dLbl>
              <c:idx val="2"/>
              <c:layout>
                <c:manualLayout>
                  <c:x val="0.16863256772922924"/>
                  <c:y val="-7.9047061870006805E-2"/>
                </c:manualLayout>
              </c:layout>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0BA9-4F82-86A4-53E11BEFD96D}"/>
                </c:ext>
              </c:extLst>
            </c:dLbl>
            <c:dLbl>
              <c:idx val="3"/>
              <c:layout>
                <c:manualLayout>
                  <c:x val="4.3289093271031108E-2"/>
                  <c:y val="0.17123762868940481"/>
                </c:manualLayout>
              </c:layout>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0BA9-4F82-86A4-53E11BEFD96D}"/>
                </c:ext>
              </c:extLst>
            </c:dLbl>
            <c:dLbl>
              <c:idx val="4"/>
              <c:layout>
                <c:manualLayout>
                  <c:x val="3.6566821428708811E-2"/>
                  <c:y val="7.5551548748245684E-2"/>
                </c:manualLayout>
              </c:layout>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0BA9-4F82-86A4-53E11BEFD96D}"/>
                </c:ext>
              </c:extLst>
            </c:dLbl>
            <c:spPr>
              <a:pattFill prst="pct75">
                <a:fgClr>
                  <a:sysClr val="windowText" lastClr="000000">
                    <a:lumMod val="75000"/>
                    <a:lumOff val="25000"/>
                  </a:sysClr>
                </a:fgClr>
                <a:bgClr>
                  <a:sysClr val="windowText" lastClr="000000">
                    <a:lumMod val="65000"/>
                    <a:lumOff val="35000"/>
                  </a:sysClr>
                </a:bgClr>
              </a:pattFill>
              <a:ln>
                <a:solidFill>
                  <a:srgbClr val="00B0F0"/>
                </a:solid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CO"/>
              </a:p>
            </c:txPr>
            <c:dLblPos val="inEnd"/>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extLst>
          </c:dLbls>
          <c:cat>
            <c:strRef>
              <c:f>'2018'!$B$4:$B$8</c:f>
              <c:strCache>
                <c:ptCount val="5"/>
                <c:pt idx="0">
                  <c:v>Proyectos Solidarios- (RSU, Institucional  y por convocatorias) </c:v>
                </c:pt>
                <c:pt idx="1">
                  <c:v>Prácticas académicas</c:v>
                </c:pt>
                <c:pt idx="2">
                  <c:v>Educación continua - Solidaria</c:v>
                </c:pt>
                <c:pt idx="3">
                  <c:v>Educación continua - Remunerada</c:v>
                </c:pt>
                <c:pt idx="4">
                  <c:v>Venta de Servicios</c:v>
                </c:pt>
              </c:strCache>
            </c:strRef>
          </c:cat>
          <c:val>
            <c:numRef>
              <c:f>'2018'!$C$4:$C$8</c:f>
              <c:numCache>
                <c:formatCode>General</c:formatCode>
                <c:ptCount val="5"/>
                <c:pt idx="0">
                  <c:v>14</c:v>
                </c:pt>
                <c:pt idx="1">
                  <c:v>16</c:v>
                </c:pt>
                <c:pt idx="2">
                  <c:v>30</c:v>
                </c:pt>
                <c:pt idx="3">
                  <c:v>3</c:v>
                </c:pt>
                <c:pt idx="4">
                  <c:v>2</c:v>
                </c:pt>
              </c:numCache>
            </c:numRef>
          </c:val>
          <c:extLst xmlns:c16r2="http://schemas.microsoft.com/office/drawing/2015/06/chart">
            <c:ext xmlns:c16="http://schemas.microsoft.com/office/drawing/2014/chart" uri="{C3380CC4-5D6E-409C-BE32-E72D297353CC}">
              <c16:uniqueId val="{0000000A-0BA9-4F82-86A4-53E11BEFD96D}"/>
            </c:ext>
          </c:extLst>
        </c:ser>
        <c:dLbls>
          <c:dLblPos val="ctr"/>
          <c:showLegendKey val="0"/>
          <c:showVal val="0"/>
          <c:showCatName val="0"/>
          <c:showSerName val="0"/>
          <c:showPercent val="1"/>
          <c:showBubbleSize val="0"/>
          <c:showLeaderLines val="1"/>
        </c:dLbls>
      </c:pie3DChart>
      <c:spPr>
        <a:noFill/>
        <a:ln>
          <a:noFill/>
        </a:ln>
        <a:effectLst/>
      </c:spPr>
    </c:plotArea>
    <c:legend>
      <c:legendPos val="r"/>
      <c:layout>
        <c:manualLayout>
          <c:xMode val="edge"/>
          <c:yMode val="edge"/>
          <c:x val="0.64444918409118146"/>
          <c:y val="0.27959212261439553"/>
          <c:w val="0.3318062712215748"/>
          <c:h val="0.5819180551545050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00"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200" dirty="0" err="1">
                <a:solidFill>
                  <a:schemeClr val="tx1"/>
                </a:solidFill>
                <a:latin typeface="Arial" panose="020B0604020202020204" pitchFamily="34" charset="0"/>
                <a:cs typeface="Arial" panose="020B0604020202020204" pitchFamily="34" charset="0"/>
              </a:rPr>
              <a:t>Gráfica</a:t>
            </a:r>
            <a:r>
              <a:rPr lang="en-US" sz="1200" dirty="0">
                <a:solidFill>
                  <a:schemeClr val="tx1"/>
                </a:solidFill>
                <a:latin typeface="Arial" panose="020B0604020202020204" pitchFamily="34" charset="0"/>
                <a:cs typeface="Arial" panose="020B0604020202020204" pitchFamily="34" charset="0"/>
              </a:rPr>
              <a:t> 6.  RECURSOS EJECUTADOS (</a:t>
            </a:r>
            <a:r>
              <a:rPr lang="en-US" sz="1200" dirty="0" err="1">
                <a:solidFill>
                  <a:schemeClr val="tx1"/>
                </a:solidFill>
                <a:latin typeface="Arial" panose="020B0604020202020204" pitchFamily="34" charset="0"/>
                <a:cs typeface="Arial" panose="020B0604020202020204" pitchFamily="34" charset="0"/>
              </a:rPr>
              <a:t>en</a:t>
            </a:r>
            <a:r>
              <a:rPr lang="en-US" sz="1200" dirty="0">
                <a:solidFill>
                  <a:schemeClr val="tx1"/>
                </a:solidFill>
                <a:latin typeface="Arial" panose="020B0604020202020204" pitchFamily="34" charset="0"/>
                <a:cs typeface="Arial" panose="020B0604020202020204" pitchFamily="34" charset="0"/>
              </a:rPr>
              <a:t> $COP o </a:t>
            </a:r>
            <a:r>
              <a:rPr lang="en-US" sz="1200" dirty="0" err="1">
                <a:solidFill>
                  <a:schemeClr val="tx1"/>
                </a:solidFill>
                <a:latin typeface="Arial" panose="020B0604020202020204" pitchFamily="34" charset="0"/>
                <a:cs typeface="Arial" panose="020B0604020202020204" pitchFamily="34" charset="0"/>
              </a:rPr>
              <a:t>en</a:t>
            </a:r>
            <a:r>
              <a:rPr lang="en-US" sz="1200" dirty="0">
                <a:solidFill>
                  <a:schemeClr val="tx1"/>
                </a:solidFill>
                <a:latin typeface="Arial" panose="020B0604020202020204" pitchFamily="34" charset="0"/>
                <a:cs typeface="Arial" panose="020B0604020202020204" pitchFamily="34" charset="0"/>
              </a:rPr>
              <a:t> </a:t>
            </a:r>
            <a:r>
              <a:rPr lang="en-US" sz="1200" dirty="0" err="1">
                <a:solidFill>
                  <a:schemeClr val="tx1"/>
                </a:solidFill>
                <a:latin typeface="Arial" panose="020B0604020202020204" pitchFamily="34" charset="0"/>
                <a:cs typeface="Arial" panose="020B0604020202020204" pitchFamily="34" charset="0"/>
              </a:rPr>
              <a:t>especie</a:t>
            </a:r>
            <a:r>
              <a:rPr lang="en-US" sz="1200" dirty="0">
                <a:solidFill>
                  <a:schemeClr val="tx1"/>
                </a:solidFill>
                <a:latin typeface="Arial" panose="020B0604020202020204" pitchFamily="34" charset="0"/>
                <a:cs typeface="Arial" panose="020B0604020202020204" pitchFamily="34" charset="0"/>
              </a:rPr>
              <a:t>)</a:t>
            </a:r>
          </a:p>
        </c:rich>
      </c:tx>
      <c:layout>
        <c:manualLayout>
          <c:xMode val="edge"/>
          <c:yMode val="edge"/>
          <c:x val="0.14796774316253949"/>
          <c:y val="0"/>
        </c:manualLayout>
      </c:layout>
      <c:overlay val="0"/>
      <c:spPr>
        <a:noFill/>
        <a:ln>
          <a:noFill/>
        </a:ln>
        <a:effectLst/>
      </c:spPr>
    </c:title>
    <c:autoTitleDeleted val="0"/>
    <c:plotArea>
      <c:layout/>
      <c:pieChart>
        <c:varyColors val="1"/>
        <c:ser>
          <c:idx val="0"/>
          <c:order val="0"/>
          <c:tx>
            <c:strRef>
              <c:f>'2018'!$D$3</c:f>
              <c:strCache>
                <c:ptCount val="1"/>
                <c:pt idx="0">
                  <c:v>RECURSOS EJECUTADOS (en $COP o en especie)</c:v>
                </c:pt>
              </c:strCache>
            </c:strRef>
          </c:tx>
          <c:dPt>
            <c:idx val="0"/>
            <c:bubble3D val="0"/>
            <c:spPr>
              <a:solidFill>
                <a:schemeClr val="accent1"/>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1-80A5-4328-81D3-A8F4488BC679}"/>
              </c:ext>
            </c:extLst>
          </c:dPt>
          <c:dPt>
            <c:idx val="1"/>
            <c:bubble3D val="0"/>
            <c:spPr>
              <a:solidFill>
                <a:schemeClr val="accent2"/>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3-80A5-4328-81D3-A8F4488BC679}"/>
              </c:ext>
            </c:extLst>
          </c:dPt>
          <c:dPt>
            <c:idx val="2"/>
            <c:bubble3D val="0"/>
            <c:spPr>
              <a:solidFill>
                <a:schemeClr val="accent3"/>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5-80A5-4328-81D3-A8F4488BC679}"/>
              </c:ext>
            </c:extLst>
          </c:dPt>
          <c:dPt>
            <c:idx val="3"/>
            <c:bubble3D val="0"/>
            <c:spPr>
              <a:solidFill>
                <a:schemeClr val="accent4"/>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7-80A5-4328-81D3-A8F4488BC679}"/>
              </c:ext>
            </c:extLst>
          </c:dPt>
          <c:dPt>
            <c:idx val="4"/>
            <c:bubble3D val="0"/>
            <c:spPr>
              <a:solidFill>
                <a:schemeClr val="accent5"/>
              </a:solidFill>
              <a:ln>
                <a:noFill/>
              </a:ln>
              <a:effectLst>
                <a:outerShdw blurRad="63500" sx="102000" sy="102000" algn="ctr" rotWithShape="0">
                  <a:prstClr val="black">
                    <a:alpha val="20000"/>
                  </a:prstClr>
                </a:outerShdw>
              </a:effectLst>
            </c:spPr>
            <c:extLst xmlns:c16r2="http://schemas.microsoft.com/office/drawing/2015/06/chart">
              <c:ext xmlns:c16="http://schemas.microsoft.com/office/drawing/2014/chart" uri="{C3380CC4-5D6E-409C-BE32-E72D297353CC}">
                <c16:uniqueId val="{00000009-80A5-4328-81D3-A8F4488BC679}"/>
              </c:ext>
            </c:extLst>
          </c:dPt>
          <c:dLbls>
            <c:dLbl>
              <c:idx val="0"/>
              <c:layout>
                <c:manualLayout>
                  <c:x val="-4.4403527553723947E-2"/>
                  <c:y val="0.1048875047703836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s-CO"/>
                </a:p>
              </c:txPr>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0A5-4328-81D3-A8F4488BC679}"/>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0A5-4328-81D3-A8F4488BC679}"/>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s-CO"/>
                </a:p>
              </c:txPr>
              <c:dLblPos val="inEnd"/>
              <c:showLegendKey val="0"/>
              <c:showVal val="1"/>
              <c:showCatName val="0"/>
              <c:showSerName val="0"/>
              <c:showPercent val="1"/>
              <c:showBubbleSize val="0"/>
            </c:dLbl>
            <c:dLbl>
              <c:idx val="3"/>
              <c:layout>
                <c:manualLayout>
                  <c:x val="-0.1045836661721633"/>
                  <c:y val="-0.1527563069912628"/>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s-CO"/>
                </a:p>
              </c:txPr>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80A5-4328-81D3-A8F4488BC679}"/>
                </c:ext>
              </c:extLst>
            </c:dLbl>
            <c:dLbl>
              <c:idx val="4"/>
              <c:layout>
                <c:manualLayout>
                  <c:x val="0.10931317945062376"/>
                  <c:y val="1.3883380856462709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tx1"/>
                      </a:solidFill>
                      <a:latin typeface="+mn-lt"/>
                      <a:ea typeface="+mn-ea"/>
                      <a:cs typeface="+mn-cs"/>
                    </a:defRPr>
                  </a:pPr>
                  <a:endParaRPr lang="es-CO"/>
                </a:p>
              </c:txPr>
              <c:dLblPos val="bestFit"/>
              <c:showLegendKey val="0"/>
              <c:showVal val="1"/>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80A5-4328-81D3-A8F4488BC679}"/>
                </c:ext>
              </c:extLst>
            </c:dLbl>
            <c:spPr>
              <a:noFill/>
              <a:ln>
                <a:noFill/>
              </a:ln>
              <a:effectLst/>
            </c:spPr>
            <c:dLblPos val="inEnd"/>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'2018'!$B$4:$B$8</c:f>
              <c:strCache>
                <c:ptCount val="5"/>
                <c:pt idx="0">
                  <c:v>Proyectos Solidarios- (RSU, Institucional  y por convocatorias) </c:v>
                </c:pt>
                <c:pt idx="1">
                  <c:v>Prácticas académicas</c:v>
                </c:pt>
                <c:pt idx="2">
                  <c:v>Educación continua - Solidaria</c:v>
                </c:pt>
                <c:pt idx="3">
                  <c:v>Educación continua - Remunerada</c:v>
                </c:pt>
                <c:pt idx="4">
                  <c:v>Venta de Servicios</c:v>
                </c:pt>
              </c:strCache>
            </c:strRef>
          </c:cat>
          <c:val>
            <c:numRef>
              <c:f>'2018'!$D$4:$D$8</c:f>
              <c:numCache>
                <c:formatCode>"$"#,##0_);[Red]\("$"#,##0\)</c:formatCode>
                <c:ptCount val="5"/>
                <c:pt idx="0">
                  <c:v>43028656</c:v>
                </c:pt>
                <c:pt idx="1">
                  <c:v>0</c:v>
                </c:pt>
                <c:pt idx="2">
                  <c:v>251304562</c:v>
                </c:pt>
                <c:pt idx="3">
                  <c:v>109422000</c:v>
                </c:pt>
                <c:pt idx="4">
                  <c:v>367263659</c:v>
                </c:pt>
              </c:numCache>
            </c:numRef>
          </c:val>
          <c:extLst xmlns:c16r2="http://schemas.microsoft.com/office/drawing/2015/06/chart">
            <c:ext xmlns:c16="http://schemas.microsoft.com/office/drawing/2014/chart" uri="{C3380CC4-5D6E-409C-BE32-E72D297353CC}">
              <c16:uniqueId val="{0000000A-80A5-4328-81D3-A8F4488BC679}"/>
            </c:ext>
          </c:extLst>
        </c:ser>
        <c:dLbls>
          <c:dLblPos val="outEnd"/>
          <c:showLegendKey val="0"/>
          <c:showVal val="0"/>
          <c:showCatName val="0"/>
          <c:showSerName val="0"/>
          <c:showPercent val="1"/>
          <c:showBubbleSize val="0"/>
          <c:showLeaderLines val="1"/>
        </c:dLbls>
        <c:firstSliceAng val="3"/>
      </c:pieChart>
      <c:spPr>
        <a:noFill/>
        <a:ln>
          <a:noFill/>
        </a:ln>
        <a:effectLst/>
      </c:spPr>
    </c:plotArea>
    <c:legend>
      <c:legendPos val="r"/>
      <c:layout>
        <c:manualLayout>
          <c:xMode val="edge"/>
          <c:yMode val="edge"/>
          <c:x val="0.60512303683638879"/>
          <c:y val="0.32733814596143757"/>
          <c:w val="0.38098495386618003"/>
          <c:h val="0.4975122295759542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sz="1400" dirty="0">
                <a:latin typeface="Bahnschrift" panose="020B0502040204020203" pitchFamily="34" charset="0"/>
              </a:rPr>
              <a:t>TOTAL EXCEDENTES 693.416.047</a:t>
            </a:r>
          </a:p>
        </c:rich>
      </c:tx>
      <c:layout>
        <c:manualLayout>
          <c:xMode val="edge"/>
          <c:yMode val="edge"/>
          <c:x val="0.12131653246257662"/>
          <c:y val="4.7400862258738595E-2"/>
        </c:manualLayout>
      </c:layout>
      <c:overlay val="0"/>
      <c:spPr>
        <a:noFill/>
        <a:ln>
          <a:noFill/>
        </a:ln>
        <a:effectLst/>
      </c:spPr>
    </c:title>
    <c:autoTitleDeleted val="0"/>
    <c:plotArea>
      <c:layout/>
      <c:pieChart>
        <c:varyColors val="1"/>
        <c:ser>
          <c:idx val="0"/>
          <c:order val="0"/>
          <c:tx>
            <c:strRef>
              <c:f>Hoja1!$B$1</c:f>
              <c:strCache>
                <c:ptCount val="1"/>
                <c:pt idx="0">
                  <c:v>TOTAL EXCEDENTES 693.416.047</c:v>
                </c:pt>
              </c:strCache>
            </c:strRef>
          </c:tx>
          <c:dPt>
            <c:idx val="0"/>
            <c:bubble3D val="0"/>
            <c:spPr>
              <a:solidFill>
                <a:srgbClr val="00A9B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xmlns:c16r2="http://schemas.microsoft.com/office/drawing/2015/06/chart">
              <c:ext xmlns:c16="http://schemas.microsoft.com/office/drawing/2014/chart" uri="{C3380CC4-5D6E-409C-BE32-E72D297353CC}">
                <c16:uniqueId val="{00000002-1785-47C3-BD2D-F2A539ADCBD7}"/>
              </c:ext>
            </c:extLst>
          </c:dPt>
          <c:dPt>
            <c:idx val="1"/>
            <c:bubble3D val="0"/>
            <c:spPr>
              <a:solidFill>
                <a:srgbClr val="94363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xmlns:c16r2="http://schemas.microsoft.com/office/drawing/2015/06/chart">
              <c:ext xmlns:c16="http://schemas.microsoft.com/office/drawing/2014/chart" uri="{C3380CC4-5D6E-409C-BE32-E72D297353CC}">
                <c16:uniqueId val="{00000003-1785-47C3-BD2D-F2A539ADCBD7}"/>
              </c:ext>
            </c:extLst>
          </c:dPt>
          <c:dPt>
            <c:idx val="2"/>
            <c:bubble3D val="0"/>
            <c:spPr>
              <a:solidFill>
                <a:srgbClr val="D8CEA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xmlns:c16r2="http://schemas.microsoft.com/office/drawing/2015/06/chart">
              <c:ext xmlns:c16="http://schemas.microsoft.com/office/drawing/2014/chart" uri="{C3380CC4-5D6E-409C-BE32-E72D297353CC}">
                <c16:uniqueId val="{00000001-1785-47C3-BD2D-F2A539ADCBD7}"/>
              </c:ext>
            </c:extLst>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xmlns:c16r2="http://schemas.microsoft.com/office/drawing/2015/06/chart">
              <c:ext xmlns:c16="http://schemas.microsoft.com/office/drawing/2014/chart" uri="{C3380CC4-5D6E-409C-BE32-E72D297353CC}">
                <c16:uniqueId val="{00000007-A7C9-43FA-89A8-3E4A3EBE1D5B}"/>
              </c:ext>
            </c:extLst>
          </c:dPt>
          <c:dLbls>
            <c:dLbl>
              <c:idx val="0"/>
              <c:layout>
                <c:manualLayout>
                  <c:x val="1.3657902745105616E-2"/>
                  <c:y val="4.5234377910461913E-2"/>
                </c:manualLayout>
              </c:layout>
              <c:tx>
                <c:rich>
                  <a:bodyPr/>
                  <a:lstStyle/>
                  <a:p>
                    <a:fld id="{17DE1930-B08A-41BA-8664-C665A6DBB4EC}" type="VALUE">
                      <a:rPr lang="en-US" sz="1000">
                        <a:latin typeface="Bahnschrift Condensed" panose="020B0502040204020203" pitchFamily="34" charset="0"/>
                        <a:cs typeface="Arial" panose="020B0604020202020204" pitchFamily="34" charset="0"/>
                      </a:rPr>
                      <a:pPr/>
                      <a:t>[VALOR]</a:t>
                    </a:fld>
                    <a:endParaRPr lang="es-CO"/>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2-1785-47C3-BD2D-F2A539ADCBD7}"/>
                </c:ext>
              </c:extLst>
            </c:dLbl>
            <c:dLbl>
              <c:idx val="1"/>
              <c:layout>
                <c:manualLayout>
                  <c:x val="-2.234836225926588E-2"/>
                  <c:y val="-3.5470466114179852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785-47C3-BD2D-F2A539ADCBD7}"/>
                </c:ext>
              </c:extLst>
            </c:dLbl>
            <c:dLbl>
              <c:idx val="2"/>
              <c:layout>
                <c:manualLayout>
                  <c:x val="-4.7004137221468144E-2"/>
                  <c:y val="4.2568691134584842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1785-47C3-BD2D-F2A539ADCBD7}"/>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Bahnschrift Condensed" panose="020B0502040204020203" pitchFamily="34" charset="0"/>
                    <a:ea typeface="+mn-ea"/>
                    <a:cs typeface="+mn-cs"/>
                  </a:defRPr>
                </a:pPr>
                <a:endParaRPr lang="es-CO"/>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Hoja1!$A$2:$A$5</c:f>
              <c:strCache>
                <c:ptCount val="3"/>
                <c:pt idx="0">
                  <c:v>FACULTAD 40%</c:v>
                </c:pt>
                <c:pt idx="1">
                  <c:v>USCO 45%</c:v>
                </c:pt>
                <c:pt idx="2">
                  <c:v>INCENTIVOS 15%</c:v>
                </c:pt>
              </c:strCache>
            </c:strRef>
          </c:cat>
          <c:val>
            <c:numRef>
              <c:f>Hoja1!$B$2:$B$5</c:f>
              <c:numCache>
                <c:formatCode>#,##0</c:formatCode>
                <c:ptCount val="4"/>
                <c:pt idx="0">
                  <c:v>277366419</c:v>
                </c:pt>
                <c:pt idx="1">
                  <c:v>312037221</c:v>
                </c:pt>
                <c:pt idx="2">
                  <c:v>104012407</c:v>
                </c:pt>
              </c:numCache>
            </c:numRef>
          </c:val>
          <c:extLst xmlns:c16r2="http://schemas.microsoft.com/office/drawing/2015/06/chart">
            <c:ext xmlns:c16="http://schemas.microsoft.com/office/drawing/2014/chart" uri="{C3380CC4-5D6E-409C-BE32-E72D297353CC}">
              <c16:uniqueId val="{00000000-1785-47C3-BD2D-F2A539ADCBD7}"/>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096469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smtClean="0"/>
              <a:t>Haga clic para modificar el estilo de título del patrón</a:t>
            </a:r>
            <a:endParaRPr lang="es-CO" dirty="0"/>
          </a:p>
        </p:txBody>
      </p:sp>
      <p:sp>
        <p:nvSpPr>
          <p:cNvPr id="3" name="2 Marcador de texto vertical"/>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141579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54781"/>
            <a:ext cx="2057400" cy="3290888"/>
          </a:xfrm>
        </p:spPr>
        <p:txBody>
          <a:bodyPr vert="eaVert"/>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54781"/>
            <a:ext cx="6019800" cy="3290888"/>
          </a:xfrm>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97969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208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176"/>
            <a:ext cx="7772400" cy="1021556"/>
          </a:xfrm>
        </p:spPr>
        <p:txBody>
          <a:bodyPr anchor="t"/>
          <a:lstStyle>
            <a:lvl1pPr algn="l">
              <a:defRPr sz="4000" b="1" cap="all">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8" name="7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80375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900113"/>
            <a:ext cx="4038600" cy="2545556"/>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1704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6" y="1151335"/>
            <a:ext cx="4041775" cy="47982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1631156"/>
            <a:ext cx="4041775" cy="2963466"/>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11" name="10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9061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Arial" pitchFamily="34" charset="0"/>
                <a:cs typeface="Arial" pitchFamily="34" charset="0"/>
              </a:defRPr>
            </a:lvl1pPr>
          </a:lstStyle>
          <a:p>
            <a:r>
              <a:rPr lang="es-ES" dirty="0" smtClean="0"/>
              <a:t>Haga clic para modificar el estilo de título del patrón</a:t>
            </a:r>
            <a:endParaRPr lang="es-CO" dirty="0"/>
          </a:p>
        </p:txBody>
      </p:sp>
      <p:sp>
        <p:nvSpPr>
          <p:cNvPr id="3" name="2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7" name="6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067171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6" name="5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3756028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04787"/>
            <a:ext cx="3008313" cy="871538"/>
          </a:xfrm>
        </p:spPr>
        <p:txBody>
          <a:bodyPr anchor="b"/>
          <a:lstStyle>
            <a:lvl1pPr algn="l">
              <a:defRPr sz="2000" b="1">
                <a:latin typeface="Arial" pitchFamily="34" charset="0"/>
                <a:cs typeface="Arial" pitchFamily="34" charset="0"/>
              </a:defRPr>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04788"/>
            <a:ext cx="5111750" cy="4389835"/>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1" y="1076326"/>
            <a:ext cx="3008313" cy="3518297"/>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42350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DE01DB-FB8F-4A05-BB92-FCFB4D9D6C6D}" type="datetimeFigureOut">
              <a:rPr lang="es-CO" smtClean="0"/>
              <a:t>01/04/2019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DB111427-3983-43A1-A790-66A19E287BD5}" type="slidenum">
              <a:rPr lang="es-CO" smtClean="0"/>
              <a:t>‹Nº›</a:t>
            </a:fld>
            <a:endParaRPr lang="es-CO"/>
          </a:p>
        </p:txBody>
      </p:sp>
      <p:pic>
        <p:nvPicPr>
          <p:cNvPr id="9" name="8 Imagen"/>
          <p:cNvPicPr>
            <a:picLocks noChangeAspect="1"/>
          </p:cNvPicPr>
          <p:nvPr userDrawn="1"/>
        </p:nvPicPr>
        <p:blipFill rotWithShape="1">
          <a:blip r:embed="rId2"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spTree>
    <p:extLst>
      <p:ext uri="{BB962C8B-B14F-4D97-AF65-F5344CB8AC3E}">
        <p14:creationId xmlns:p14="http://schemas.microsoft.com/office/powerpoint/2010/main" val="281925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1DE01DB-FB8F-4A05-BB92-FCFB4D9D6C6D}" type="datetimeFigureOut">
              <a:rPr lang="es-CO" smtClean="0"/>
              <a:t>01/04/2019</a:t>
            </a:fld>
            <a:endParaRPr lang="es-CO"/>
          </a:p>
        </p:txBody>
      </p:sp>
      <p:sp>
        <p:nvSpPr>
          <p:cNvPr id="5" name="4 Marcador de pie de página"/>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B111427-3983-43A1-A790-66A19E287BD5}" type="slidenum">
              <a:rPr lang="es-CO" smtClean="0"/>
              <a:t>‹Nº›</a:t>
            </a:fld>
            <a:endParaRPr lang="es-CO"/>
          </a:p>
        </p:txBody>
      </p:sp>
      <p:sp>
        <p:nvSpPr>
          <p:cNvPr id="7" name="6 Rectángulo"/>
          <p:cNvSpPr/>
          <p:nvPr userDrawn="1"/>
        </p:nvSpPr>
        <p:spPr>
          <a:xfrm>
            <a:off x="0" y="0"/>
            <a:ext cx="9144000" cy="871870"/>
          </a:xfrm>
          <a:prstGeom prst="rect">
            <a:avLst/>
          </a:prstGeom>
          <a:solidFill>
            <a:srgbClr val="8D191D"/>
          </a:solidFill>
          <a:ln>
            <a:solidFill>
              <a:srgbClr val="8D19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pic>
        <p:nvPicPr>
          <p:cNvPr id="8" name="7 Imagen"/>
          <p:cNvPicPr>
            <a:picLocks noChangeAspect="1"/>
          </p:cNvPicPr>
          <p:nvPr userDrawn="1"/>
        </p:nvPicPr>
        <p:blipFill rotWithShape="1">
          <a:blip r:embed="rId13" cstate="print">
            <a:extLst>
              <a:ext uri="{28A0092B-C50C-407E-A947-70E740481C1C}">
                <a14:useLocalDpi xmlns:a14="http://schemas.microsoft.com/office/drawing/2010/main" val="0"/>
              </a:ext>
            </a:extLst>
          </a:blip>
          <a:srcRect l="8334" t="23573" r="4907" b="18862"/>
          <a:stretch/>
        </p:blipFill>
        <p:spPr>
          <a:xfrm>
            <a:off x="361506" y="212650"/>
            <a:ext cx="2105247" cy="531628"/>
          </a:xfrm>
          <a:prstGeom prst="rect">
            <a:avLst/>
          </a:prstGeom>
        </p:spPr>
      </p:pic>
      <p:pic>
        <p:nvPicPr>
          <p:cNvPr id="9" name="8 Imagen"/>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Tree>
    <p:extLst>
      <p:ext uri="{BB962C8B-B14F-4D97-AF65-F5344CB8AC3E}">
        <p14:creationId xmlns:p14="http://schemas.microsoft.com/office/powerpoint/2010/main" val="2468732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jpeg"/><Relationship Id="rId2" Type="http://schemas.openxmlformats.org/officeDocument/2006/relationships/hyperlink" Target="https://www.researchgate.net/publication/325263356_Abstract_Book_6th_Pan_American_Dengue_Research_Network_Meeting" TargetMode="External"/><Relationship Id="rId1" Type="http://schemas.openxmlformats.org/officeDocument/2006/relationships/slideLayout" Target="../slideLayouts/slideLayout2.xml"/><Relationship Id="rId6" Type="http://schemas.openxmlformats.org/officeDocument/2006/relationships/hyperlink" Target="http://sociedadvenezolanacirugiaplastica.org/filacp2018/" TargetMode="External"/><Relationship Id="rId5" Type="http://schemas.openxmlformats.org/officeDocument/2006/relationships/image" Target="../media/image9.jpeg"/><Relationship Id="rId4" Type="http://schemas.openxmlformats.org/officeDocument/2006/relationships/hyperlink" Target="http://www.radioreloj.cu/es/noticias-radio-reloj/salud/mayor-prevencion-control-del-cance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s://www.shaio.org/node/550" TargetMode="External"/><Relationship Id="rId13"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4.jpeg"/><Relationship Id="rId12" Type="http://schemas.openxmlformats.org/officeDocument/2006/relationships/hyperlink" Target="https://www.eluniversal.com.co/regional/medicos-de-la-fundacion-cardioinfantil-diagnosticaran-ninos-enfermos-del-corazon-250693-HVEU361125" TargetMode="External"/><Relationship Id="rId2" Type="http://schemas.openxmlformats.org/officeDocument/2006/relationships/hyperlink" Target="https://www.google.com/url?sa=i&amp;source=images&amp;cd=&amp;ved=2ahUKEwjdqv6IsPHgAhXKqFkKHWGFCDcQjRx6BAgBEAU&amp;url=http://pectusup.com/fr/hospitales/fundacion-santa-fe-bogota/&amp;psig=AOvVaw01UOmL8fgN__baICXp34y5&amp;ust=1552094289132346" TargetMode="External"/><Relationship Id="rId1" Type="http://schemas.openxmlformats.org/officeDocument/2006/relationships/slideLayout" Target="../slideLayouts/slideLayout2.xml"/><Relationship Id="rId6" Type="http://schemas.openxmlformats.org/officeDocument/2006/relationships/hyperlink" Target="https://www.google.com/url?sa=i&amp;source=images&amp;cd=&amp;ved=2ahUKEwiOmMjc0fHgAhVEx1kKHUeCD98QjRx6BAgBEAU&amp;url=https://clinicavisualyauditiva.com/es/sedes/&amp;psig=AOvVaw0NifX1r9NilSZRUc2ADGOt&amp;ust=1552103294683864" TargetMode="External"/><Relationship Id="rId11" Type="http://schemas.openxmlformats.org/officeDocument/2006/relationships/image" Target="../media/image16.jpeg"/><Relationship Id="rId5" Type="http://schemas.openxmlformats.org/officeDocument/2006/relationships/image" Target="../media/image13.jpeg"/><Relationship Id="rId10" Type="http://schemas.openxmlformats.org/officeDocument/2006/relationships/hyperlink" Target="https://www.google.com/url?sa=i&amp;source=images&amp;cd=&amp;ved=2ahUKEwie7sPP35bhAhUltlkKHbh2CBcQjRx6BAgBEAU&amp;url=https://es.wikipedia.org/wiki/Hospital_San_Jos%C3%A9_(Santiago_de_Chile)&amp;psig=AOvVaw3iPMukp9pxfkzoeQFoqG7n&amp;ust=1553378307101020" TargetMode="External"/><Relationship Id="rId4" Type="http://schemas.openxmlformats.org/officeDocument/2006/relationships/hyperlink" Target="http://www.incan-mexico.org/incan/incan13.jsp?iu_p=/informacion/principal-informacion.xml" TargetMode="External"/><Relationship Id="rId9"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7.emf"/></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png"/><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hyperlink" Target="https://monguitravels.com/actividades/18-fabrica-de-balon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6.jpeg"/><Relationship Id="rId2" Type="http://schemas.openxmlformats.org/officeDocument/2006/relationships/hyperlink" Target="https://www.3bscientific.es/microscopio-digital-binocular-con-camara-incorporada-1013153-u30803-3b-scientific,p_1158_18983.html" TargetMode="External"/><Relationship Id="rId1" Type="http://schemas.openxmlformats.org/officeDocument/2006/relationships/slideLayout" Target="../slideLayouts/slideLayout2.xml"/><Relationship Id="rId6" Type="http://schemas.openxmlformats.org/officeDocument/2006/relationships/hyperlink" Target="http://www.pulso.uniovi.es/wiki/index.php/C%C3%A1mara_fotogr%C3%A1fica_digital" TargetMode="External"/><Relationship Id="rId5" Type="http://schemas.openxmlformats.org/officeDocument/2006/relationships/image" Target="../media/image45.jpeg"/><Relationship Id="rId4" Type="http://schemas.openxmlformats.org/officeDocument/2006/relationships/image" Target="../media/image4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13 Grupo"/>
          <p:cNvGrpSpPr/>
          <p:nvPr/>
        </p:nvGrpSpPr>
        <p:grpSpPr>
          <a:xfrm>
            <a:off x="0" y="14984"/>
            <a:ext cx="9144000" cy="5164038"/>
            <a:chOff x="0" y="-20538"/>
            <a:chExt cx="9144000" cy="5164038"/>
          </a:xfrm>
        </p:grpSpPr>
        <p:sp>
          <p:nvSpPr>
            <p:cNvPr id="6" name="5 Rectángulo"/>
            <p:cNvSpPr/>
            <p:nvPr/>
          </p:nvSpPr>
          <p:spPr>
            <a:xfrm>
              <a:off x="0" y="-20538"/>
              <a:ext cx="9144000" cy="5164038"/>
            </a:xfrm>
            <a:prstGeom prst="rect">
              <a:avLst/>
            </a:prstGeom>
            <a:solidFill>
              <a:srgbClr val="8D191D"/>
            </a:solidFill>
            <a:ln>
              <a:solidFill>
                <a:srgbClr val="AD142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dirty="0"/>
            </a:p>
          </p:txBody>
        </p:sp>
        <p:pic>
          <p:nvPicPr>
            <p:cNvPr id="7" name="6 Imagen"/>
            <p:cNvPicPr>
              <a:picLocks noChangeAspect="1"/>
            </p:cNvPicPr>
            <p:nvPr/>
          </p:nvPicPr>
          <p:blipFill rotWithShape="1">
            <a:blip r:embed="rId2" cstate="print">
              <a:extLst>
                <a:ext uri="{28A0092B-C50C-407E-A947-70E740481C1C}">
                  <a14:useLocalDpi xmlns:a14="http://schemas.microsoft.com/office/drawing/2010/main" val="0"/>
                </a:ext>
              </a:extLst>
            </a:blip>
            <a:srcRect l="8334" t="23573" r="4907" b="18862"/>
            <a:stretch/>
          </p:blipFill>
          <p:spPr>
            <a:xfrm>
              <a:off x="297709" y="318976"/>
              <a:ext cx="1573623" cy="446568"/>
            </a:xfrm>
            <a:prstGeom prst="rect">
              <a:avLst/>
            </a:prstGeom>
          </p:spPr>
        </p:pic>
        <p:pic>
          <p:nvPicPr>
            <p:cNvPr id="8" name="7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439" y="4481643"/>
              <a:ext cx="1376553" cy="448125"/>
            </a:xfrm>
            <a:prstGeom prst="rect">
              <a:avLst/>
            </a:prstGeom>
          </p:spPr>
        </p:pic>
        <p:sp>
          <p:nvSpPr>
            <p:cNvPr id="12" name="11 CuadroTexto"/>
            <p:cNvSpPr txBox="1"/>
            <p:nvPr/>
          </p:nvSpPr>
          <p:spPr>
            <a:xfrm>
              <a:off x="317586" y="4566921"/>
              <a:ext cx="1374094" cy="261610"/>
            </a:xfrm>
            <a:prstGeom prst="rect">
              <a:avLst/>
            </a:prstGeom>
            <a:noFill/>
          </p:spPr>
          <p:txBody>
            <a:bodyPr wrap="none" rtlCol="0">
              <a:spAutoFit/>
            </a:bodyPr>
            <a:lstStyle/>
            <a:p>
              <a:r>
                <a:rPr lang="es-CO" sz="1100" b="1" dirty="0" smtClean="0">
                  <a:solidFill>
                    <a:srgbClr val="D8CEA3"/>
                  </a:solidFill>
                  <a:latin typeface="Arial" pitchFamily="34" charset="0"/>
                  <a:cs typeface="Arial" pitchFamily="34" charset="0"/>
                </a:rPr>
                <a:t>www.usco.edu.co</a:t>
              </a:r>
              <a:endParaRPr lang="es-CO" sz="1100" b="1" dirty="0">
                <a:solidFill>
                  <a:srgbClr val="D8CEA3"/>
                </a:solidFill>
                <a:latin typeface="Arial" pitchFamily="34" charset="0"/>
                <a:cs typeface="Arial" pitchFamily="34" charset="0"/>
              </a:endParaRPr>
            </a:p>
          </p:txBody>
        </p:sp>
        <p:sp>
          <p:nvSpPr>
            <p:cNvPr id="13" name="12 CuadroTexto"/>
            <p:cNvSpPr txBox="1"/>
            <p:nvPr/>
          </p:nvSpPr>
          <p:spPr>
            <a:xfrm>
              <a:off x="413116" y="4790511"/>
              <a:ext cx="1245854" cy="200055"/>
            </a:xfrm>
            <a:prstGeom prst="rect">
              <a:avLst/>
            </a:prstGeom>
            <a:noFill/>
          </p:spPr>
          <p:txBody>
            <a:bodyPr wrap="none" rtlCol="0">
              <a:spAutoFit/>
            </a:bodyPr>
            <a:lstStyle/>
            <a:p>
              <a:r>
                <a:rPr lang="es-CO" sz="700" b="1" dirty="0" smtClean="0">
                  <a:solidFill>
                    <a:srgbClr val="D8CEA3"/>
                  </a:solidFill>
                  <a:latin typeface="Arial" pitchFamily="34" charset="0"/>
                  <a:cs typeface="Arial" pitchFamily="34" charset="0"/>
                </a:rPr>
                <a:t>«Vigilada Mineducación»</a:t>
              </a:r>
              <a:endParaRPr lang="es-CO" sz="700" b="1" dirty="0">
                <a:solidFill>
                  <a:srgbClr val="D8CEA3"/>
                </a:solidFill>
                <a:latin typeface="Arial" pitchFamily="34" charset="0"/>
                <a:cs typeface="Arial" pitchFamily="34" charset="0"/>
              </a:endParaRPr>
            </a:p>
          </p:txBody>
        </p:sp>
      </p:grpSp>
      <p:sp>
        <p:nvSpPr>
          <p:cNvPr id="15" name="CuadroTexto 4"/>
          <p:cNvSpPr txBox="1"/>
          <p:nvPr/>
        </p:nvSpPr>
        <p:spPr>
          <a:xfrm>
            <a:off x="685390" y="801066"/>
            <a:ext cx="7818369" cy="1292662"/>
          </a:xfrm>
          <a:prstGeom prst="rect">
            <a:avLst/>
          </a:prstGeom>
          <a:noFill/>
        </p:spPr>
        <p:txBody>
          <a:bodyPr wrap="square" rtlCol="0">
            <a:spAutoFit/>
          </a:bodyPr>
          <a:lstStyle/>
          <a:p>
            <a:pPr algn="ctr"/>
            <a:r>
              <a:rPr lang="es-ES" sz="4000" dirty="0" smtClean="0">
                <a:solidFill>
                  <a:schemeClr val="bg1"/>
                </a:solidFill>
                <a:latin typeface="Bahnschrift" panose="020B0502040204020203" pitchFamily="34" charset="0"/>
              </a:rPr>
              <a:t>FACULTAD DE SALUD </a:t>
            </a:r>
            <a:r>
              <a:rPr lang="es-ES" sz="3800" dirty="0" smtClean="0">
                <a:solidFill>
                  <a:schemeClr val="bg1"/>
                </a:solidFill>
                <a:latin typeface="Bahnschrift" panose="020B0502040204020203" pitchFamily="34" charset="0"/>
              </a:rPr>
              <a:t>UNIVERSIDAD SURCOLOMBIANA</a:t>
            </a:r>
            <a:endParaRPr lang="es-ES" sz="3800" dirty="0">
              <a:solidFill>
                <a:schemeClr val="bg1"/>
              </a:solidFill>
              <a:latin typeface="Bahnschrift" panose="020B0502040204020203" pitchFamily="34" charset="0"/>
            </a:endParaRPr>
          </a:p>
        </p:txBody>
      </p:sp>
      <p:sp>
        <p:nvSpPr>
          <p:cNvPr id="23" name="CuadroTexto 6"/>
          <p:cNvSpPr txBox="1"/>
          <p:nvPr/>
        </p:nvSpPr>
        <p:spPr>
          <a:xfrm>
            <a:off x="1409416" y="2728434"/>
            <a:ext cx="7120115" cy="523220"/>
          </a:xfrm>
          <a:prstGeom prst="rect">
            <a:avLst/>
          </a:prstGeom>
          <a:noFill/>
        </p:spPr>
        <p:txBody>
          <a:bodyPr wrap="square" rtlCol="0">
            <a:spAutoFit/>
          </a:bodyPr>
          <a:lstStyle/>
          <a:p>
            <a:r>
              <a:rPr lang="es-ES" sz="2800" dirty="0" smtClean="0">
                <a:solidFill>
                  <a:srgbClr val="FFFFFF"/>
                </a:solidFill>
                <a:latin typeface="Bahnschrift" panose="020B0502040204020203" pitchFamily="34" charset="0"/>
              </a:rPr>
              <a:t>RENDICIÓN DE CUENTAS VIGENCIA 2018</a:t>
            </a:r>
            <a:endParaRPr lang="es-ES" sz="2800" dirty="0">
              <a:solidFill>
                <a:srgbClr val="FFFFFF"/>
              </a:solidFill>
              <a:latin typeface="Bahnschrift" panose="020B0502040204020203" pitchFamily="34" charset="0"/>
            </a:endParaRPr>
          </a:p>
        </p:txBody>
      </p:sp>
    </p:spTree>
    <p:extLst>
      <p:ext uri="{BB962C8B-B14F-4D97-AF65-F5344CB8AC3E}">
        <p14:creationId xmlns:p14="http://schemas.microsoft.com/office/powerpoint/2010/main" val="1544600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1347568506"/>
              </p:ext>
            </p:extLst>
          </p:nvPr>
        </p:nvGraphicFramePr>
        <p:xfrm>
          <a:off x="243232" y="952639"/>
          <a:ext cx="5328591" cy="3733985"/>
        </p:xfrm>
        <a:graphic>
          <a:graphicData uri="http://schemas.openxmlformats.org/drawingml/2006/table">
            <a:tbl>
              <a:tblPr/>
              <a:tblGrid>
                <a:gridCol w="1229674">
                  <a:extLst>
                    <a:ext uri="{9D8B030D-6E8A-4147-A177-3AD203B41FA5}">
                      <a16:colId xmlns:a16="http://schemas.microsoft.com/office/drawing/2014/main" xmlns="" val="2206238152"/>
                    </a:ext>
                  </a:extLst>
                </a:gridCol>
                <a:gridCol w="1366306">
                  <a:extLst>
                    <a:ext uri="{9D8B030D-6E8A-4147-A177-3AD203B41FA5}">
                      <a16:colId xmlns:a16="http://schemas.microsoft.com/office/drawing/2014/main" xmlns="" val="3577987068"/>
                    </a:ext>
                  </a:extLst>
                </a:gridCol>
                <a:gridCol w="1502936">
                  <a:extLst>
                    <a:ext uri="{9D8B030D-6E8A-4147-A177-3AD203B41FA5}">
                      <a16:colId xmlns:a16="http://schemas.microsoft.com/office/drawing/2014/main" xmlns="" val="3542741344"/>
                    </a:ext>
                  </a:extLst>
                </a:gridCol>
                <a:gridCol w="1229675">
                  <a:extLst>
                    <a:ext uri="{9D8B030D-6E8A-4147-A177-3AD203B41FA5}">
                      <a16:colId xmlns:a16="http://schemas.microsoft.com/office/drawing/2014/main" xmlns="" val="1263559451"/>
                    </a:ext>
                  </a:extLst>
                </a:gridCol>
              </a:tblGrid>
              <a:tr h="294571">
                <a:tc gridSpan="4">
                  <a:txBody>
                    <a:bodyPr/>
                    <a:lstStyle/>
                    <a:p>
                      <a:pPr algn="ctr">
                        <a:lnSpc>
                          <a:spcPct val="107000"/>
                        </a:lnSpc>
                        <a:spcAft>
                          <a:spcPts val="0"/>
                        </a:spcAft>
                      </a:pPr>
                      <a:r>
                        <a:rPr lang="es-CO" sz="1400" b="1" dirty="0">
                          <a:solidFill>
                            <a:schemeClr val="bg1"/>
                          </a:solidFill>
                          <a:effectLst/>
                          <a:latin typeface="Bahnschrift SemiBold" panose="020B0502040204020203" pitchFamily="34" charset="0"/>
                          <a:ea typeface="Times New Roman" panose="02020603050405020304" pitchFamily="18" charset="0"/>
                          <a:cs typeface="Calibri" panose="020F0502020204030204" pitchFamily="34" charset="0"/>
                        </a:rPr>
                        <a:t>Movilidad Docentes</a:t>
                      </a:r>
                      <a:endParaRPr lang="es-CO"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4192458550"/>
                  </a:ext>
                </a:extLst>
              </a:tr>
              <a:tr h="322270">
                <a:tc>
                  <a:txBody>
                    <a:bodyPr/>
                    <a:lstStyle/>
                    <a:p>
                      <a:pPr algn="ctr">
                        <a:lnSpc>
                          <a:spcPct val="100000"/>
                        </a:lnSpc>
                        <a:spcAft>
                          <a:spcPts val="0"/>
                        </a:spcAft>
                      </a:pPr>
                      <a:r>
                        <a:rPr lang="es-CO" sz="1200" b="1" dirty="0">
                          <a:solidFill>
                            <a:schemeClr val="bg1"/>
                          </a:solidFill>
                          <a:effectLst/>
                          <a:latin typeface="Bahnschrift SemiBold" panose="020B0502040204020203" pitchFamily="34" charset="0"/>
                          <a:ea typeface="Times New Roman" panose="02020603050405020304" pitchFamily="18" charset="0"/>
                          <a:cs typeface="Calibri" panose="020F0502020204030204" pitchFamily="34" charset="0"/>
                        </a:rPr>
                        <a:t>Nacionales </a:t>
                      </a:r>
                      <a:endParaRPr lang="es-CO"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0000"/>
                        </a:lnSpc>
                        <a:spcAft>
                          <a:spcPts val="0"/>
                        </a:spcAft>
                      </a:pPr>
                      <a:r>
                        <a:rPr lang="es-CO" sz="1200" b="1" dirty="0" smtClean="0">
                          <a:solidFill>
                            <a:schemeClr val="bg1"/>
                          </a:solidFill>
                          <a:effectLst/>
                          <a:latin typeface="Bahnschrift SemiBold" panose="020B0502040204020203" pitchFamily="34" charset="0"/>
                          <a:ea typeface="Times New Roman" panose="02020603050405020304" pitchFamily="18" charset="0"/>
                          <a:cs typeface="Calibri" panose="020F0502020204030204" pitchFamily="34" charset="0"/>
                        </a:rPr>
                        <a:t>No. Docentes </a:t>
                      </a:r>
                      <a:endParaRPr lang="es-CO"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0000"/>
                        </a:lnSpc>
                        <a:spcAft>
                          <a:spcPts val="0"/>
                        </a:spcAft>
                      </a:pPr>
                      <a:r>
                        <a:rPr lang="es-CO" sz="1200" b="1" dirty="0">
                          <a:solidFill>
                            <a:schemeClr val="bg1"/>
                          </a:solidFill>
                          <a:effectLst/>
                          <a:latin typeface="Bahnschrift SemiBold" panose="020B0502040204020203" pitchFamily="34" charset="0"/>
                          <a:ea typeface="Times New Roman" panose="02020603050405020304" pitchFamily="18" charset="0"/>
                          <a:cs typeface="Calibri" panose="020F0502020204030204" pitchFamily="34" charset="0"/>
                        </a:rPr>
                        <a:t>Internacionales</a:t>
                      </a:r>
                      <a:endParaRPr lang="es-CO"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0000"/>
                        </a:lnSpc>
                        <a:spcAft>
                          <a:spcPts val="0"/>
                        </a:spcAft>
                      </a:pPr>
                      <a:r>
                        <a:rPr lang="es-CO" sz="1200" b="1" dirty="0" smtClean="0">
                          <a:solidFill>
                            <a:schemeClr val="bg1"/>
                          </a:solidFill>
                          <a:effectLst/>
                          <a:latin typeface="Bahnschrift SemiBold" panose="020B0502040204020203" pitchFamily="34" charset="0"/>
                          <a:ea typeface="Times New Roman" panose="02020603050405020304" pitchFamily="18" charset="0"/>
                          <a:cs typeface="Calibri" panose="020F0502020204030204" pitchFamily="34" charset="0"/>
                        </a:rPr>
                        <a:t>No. Docentes </a:t>
                      </a:r>
                      <a:endParaRPr lang="es-CO"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1548011841"/>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Bogotá</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29</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España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67984007"/>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Cali</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Cuba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06598089"/>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Girardot</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Chile</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57258809"/>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Manizales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Estados unidos</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9</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48409508"/>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Medellín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6</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Portugal</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09677767"/>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Pasto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Brasil</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09606784"/>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Santa marta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Canadá</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25103804"/>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Villavicencio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Guatemala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94950996"/>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Barranquilla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Italia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47008562"/>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Armenia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México</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89422890"/>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Cartagena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13</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Perú</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04896226"/>
                  </a:ext>
                </a:extLst>
              </a:tr>
              <a:tr h="259762">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San Agustín</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CO" sz="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Polonia</a:t>
                      </a:r>
                      <a:endParaRPr lang="es-CO"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CO"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24780838"/>
                  </a:ext>
                </a:extLst>
              </a:tr>
            </a:tbl>
          </a:graphicData>
        </a:graphic>
      </p:graphicFrame>
      <p:sp>
        <p:nvSpPr>
          <p:cNvPr id="9" name="Rectángulo 8"/>
          <p:cNvSpPr/>
          <p:nvPr/>
        </p:nvSpPr>
        <p:spPr>
          <a:xfrm>
            <a:off x="4932040" y="483518"/>
            <a:ext cx="4161717" cy="369332"/>
          </a:xfrm>
          <a:prstGeom prst="rect">
            <a:avLst/>
          </a:prstGeom>
        </p:spPr>
        <p:txBody>
          <a:bodyPr wrap="none">
            <a:spAutoFit/>
          </a:bodyPr>
          <a:lstStyle/>
          <a:p>
            <a:r>
              <a:rPr lang="es-CO" b="1" dirty="0">
                <a:solidFill>
                  <a:schemeClr val="bg1"/>
                </a:solidFill>
                <a:latin typeface="Bahnschrift" panose="020B0502040204020203" pitchFamily="34" charset="0"/>
              </a:rPr>
              <a:t>CAPACITACIÓN Y MOVILIDAD DOCENTE</a:t>
            </a:r>
            <a:endParaRPr lang="es-CO" dirty="0"/>
          </a:p>
        </p:txBody>
      </p:sp>
      <p:sp>
        <p:nvSpPr>
          <p:cNvPr id="10" name="CuadroTexto 9"/>
          <p:cNvSpPr txBox="1"/>
          <p:nvPr/>
        </p:nvSpPr>
        <p:spPr>
          <a:xfrm>
            <a:off x="1979712" y="4692932"/>
            <a:ext cx="432048" cy="261610"/>
          </a:xfrm>
          <a:prstGeom prst="rect">
            <a:avLst/>
          </a:prstGeom>
          <a:noFill/>
        </p:spPr>
        <p:txBody>
          <a:bodyPr wrap="square" rtlCol="0">
            <a:spAutoFit/>
          </a:bodyPr>
          <a:lstStyle/>
          <a:p>
            <a:r>
              <a:rPr lang="es-CO" sz="1100" b="1" dirty="0" smtClean="0">
                <a:solidFill>
                  <a:srgbClr val="943634"/>
                </a:solidFill>
                <a:latin typeface="Arial" panose="020B0604020202020204" pitchFamily="34" charset="0"/>
                <a:cs typeface="Arial" panose="020B0604020202020204" pitchFamily="34" charset="0"/>
              </a:rPr>
              <a:t>78</a:t>
            </a:r>
            <a:endParaRPr lang="es-CO" sz="1100" b="1" dirty="0">
              <a:solidFill>
                <a:srgbClr val="943634"/>
              </a:solidFill>
              <a:latin typeface="Arial" panose="020B0604020202020204" pitchFamily="34" charset="0"/>
              <a:cs typeface="Arial" panose="020B0604020202020204" pitchFamily="34" charset="0"/>
            </a:endParaRPr>
          </a:p>
        </p:txBody>
      </p:sp>
      <p:sp>
        <p:nvSpPr>
          <p:cNvPr id="11" name="CuadroTexto 10"/>
          <p:cNvSpPr txBox="1"/>
          <p:nvPr/>
        </p:nvSpPr>
        <p:spPr>
          <a:xfrm>
            <a:off x="4788024" y="4692932"/>
            <a:ext cx="432048" cy="261610"/>
          </a:xfrm>
          <a:prstGeom prst="rect">
            <a:avLst/>
          </a:prstGeom>
          <a:noFill/>
        </p:spPr>
        <p:txBody>
          <a:bodyPr wrap="square" rtlCol="0">
            <a:spAutoFit/>
          </a:bodyPr>
          <a:lstStyle/>
          <a:p>
            <a:r>
              <a:rPr lang="es-CO" sz="1100" b="1" dirty="0" smtClean="0">
                <a:solidFill>
                  <a:srgbClr val="943634"/>
                </a:solidFill>
                <a:latin typeface="Arial" panose="020B0604020202020204" pitchFamily="34" charset="0"/>
                <a:cs typeface="Arial" panose="020B0604020202020204" pitchFamily="34" charset="0"/>
              </a:rPr>
              <a:t>42</a:t>
            </a:r>
            <a:endParaRPr lang="es-CO" sz="1100" b="1" dirty="0">
              <a:solidFill>
                <a:srgbClr val="943634"/>
              </a:solidFill>
              <a:latin typeface="Arial" panose="020B0604020202020204" pitchFamily="34" charset="0"/>
              <a:cs typeface="Arial" panose="020B0604020202020204" pitchFamily="34" charset="0"/>
            </a:endParaRPr>
          </a:p>
        </p:txBody>
      </p:sp>
      <p:pic>
        <p:nvPicPr>
          <p:cNvPr id="7" name="Imagen 6" descr="Resultado de imagen para 6th Pan-American Dengue Research Network Meetin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1062168"/>
            <a:ext cx="1517328" cy="1827924"/>
          </a:xfrm>
          <a:prstGeom prst="rect">
            <a:avLst/>
          </a:prstGeom>
          <a:ln w="88900" cap="sq" cmpd="thickThin">
            <a:solidFill>
              <a:srgbClr val="943634"/>
            </a:solidFill>
            <a:prstDash val="solid"/>
            <a:miter lim="800000"/>
          </a:ln>
          <a:effectLst>
            <a:innerShdw blurRad="76200">
              <a:srgbClr val="000000"/>
            </a:innerShdw>
          </a:effectLst>
        </p:spPr>
      </p:pic>
      <p:pic>
        <p:nvPicPr>
          <p:cNvPr id="8" name="Imagen 7" descr="Resultado de imagen para Convención Internacional de Salud Pública Cuba Salud 2018:">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6136" y="3108538"/>
            <a:ext cx="3224984" cy="1263412"/>
          </a:xfrm>
          <a:prstGeom prst="rect">
            <a:avLst/>
          </a:prstGeom>
          <a:ln w="88900" cap="sq" cmpd="thickThin">
            <a:solidFill>
              <a:srgbClr val="943634"/>
            </a:solidFill>
            <a:prstDash val="solid"/>
            <a:miter lim="800000"/>
          </a:ln>
          <a:effectLst>
            <a:innerShdw blurRad="76200">
              <a:srgbClr val="000000"/>
            </a:innerShdw>
          </a:effectLst>
        </p:spPr>
      </p:pic>
      <p:pic>
        <p:nvPicPr>
          <p:cNvPr id="12" name="Imagen 11" descr="Imagen relacionada">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16954" y="1066722"/>
            <a:ext cx="1504166" cy="1834790"/>
          </a:xfrm>
          <a:prstGeom prst="rect">
            <a:avLst/>
          </a:prstGeom>
          <a:ln w="88900" cap="sq" cmpd="thickThin">
            <a:solidFill>
              <a:srgbClr val="943634"/>
            </a:solidFill>
            <a:prstDash val="solid"/>
            <a:miter lim="800000"/>
          </a:ln>
          <a:effectLst>
            <a:innerShdw blurRad="76200">
              <a:srgbClr val="000000"/>
            </a:innerShdw>
          </a:effectLst>
        </p:spPr>
      </p:pic>
    </p:spTree>
    <p:extLst>
      <p:ext uri="{BB962C8B-B14F-4D97-AF65-F5344CB8AC3E}">
        <p14:creationId xmlns:p14="http://schemas.microsoft.com/office/powerpoint/2010/main" val="68500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1290244667"/>
              </p:ext>
            </p:extLst>
          </p:nvPr>
        </p:nvGraphicFramePr>
        <p:xfrm>
          <a:off x="1115616" y="987574"/>
          <a:ext cx="6984775" cy="3456382"/>
        </p:xfrm>
        <a:graphic>
          <a:graphicData uri="http://schemas.openxmlformats.org/drawingml/2006/table">
            <a:tbl>
              <a:tblPr/>
              <a:tblGrid>
                <a:gridCol w="1151744">
                  <a:extLst>
                    <a:ext uri="{9D8B030D-6E8A-4147-A177-3AD203B41FA5}">
                      <a16:colId xmlns:a16="http://schemas.microsoft.com/office/drawing/2014/main" xmlns="" val="2169152465"/>
                    </a:ext>
                  </a:extLst>
                </a:gridCol>
                <a:gridCol w="1139360">
                  <a:extLst>
                    <a:ext uri="{9D8B030D-6E8A-4147-A177-3AD203B41FA5}">
                      <a16:colId xmlns:a16="http://schemas.microsoft.com/office/drawing/2014/main" xmlns="" val="1449131991"/>
                    </a:ext>
                  </a:extLst>
                </a:gridCol>
                <a:gridCol w="743061">
                  <a:extLst>
                    <a:ext uri="{9D8B030D-6E8A-4147-A177-3AD203B41FA5}">
                      <a16:colId xmlns:a16="http://schemas.microsoft.com/office/drawing/2014/main" xmlns="" val="605015058"/>
                    </a:ext>
                  </a:extLst>
                </a:gridCol>
                <a:gridCol w="2648635">
                  <a:extLst>
                    <a:ext uri="{9D8B030D-6E8A-4147-A177-3AD203B41FA5}">
                      <a16:colId xmlns:a16="http://schemas.microsoft.com/office/drawing/2014/main" xmlns="" val="1025683972"/>
                    </a:ext>
                  </a:extLst>
                </a:gridCol>
                <a:gridCol w="1301975">
                  <a:extLst>
                    <a:ext uri="{9D8B030D-6E8A-4147-A177-3AD203B41FA5}">
                      <a16:colId xmlns:a16="http://schemas.microsoft.com/office/drawing/2014/main" xmlns="" val="893294193"/>
                    </a:ext>
                  </a:extLst>
                </a:gridCol>
              </a:tblGrid>
              <a:tr h="256547">
                <a:tc gridSpan="4">
                  <a:txBody>
                    <a:bodyPr/>
                    <a:lstStyle/>
                    <a:p>
                      <a:pPr algn="ctr" fontAlgn="b"/>
                      <a:r>
                        <a:rPr lang="es-CO" sz="900" b="1" i="0" u="none" strike="noStrike" dirty="0">
                          <a:solidFill>
                            <a:schemeClr val="bg1"/>
                          </a:solidFill>
                          <a:effectLst/>
                          <a:latin typeface="Bahnschrift" panose="020B0502040204020203" pitchFamily="34" charset="0"/>
                        </a:rPr>
                        <a:t>MOVILIDAD </a:t>
                      </a:r>
                      <a:r>
                        <a:rPr lang="es-CO" sz="900" b="1" i="0" u="none" strike="noStrike" dirty="0" smtClean="0">
                          <a:solidFill>
                            <a:schemeClr val="bg1"/>
                          </a:solidFill>
                          <a:effectLst/>
                          <a:latin typeface="Bahnschrift" panose="020B0502040204020203" pitchFamily="34" charset="0"/>
                        </a:rPr>
                        <a:t>DOCENTES ENTRANTE  INTERNACIONAL </a:t>
                      </a:r>
                      <a:endParaRPr lang="es-CO" sz="900" b="1" i="0" u="none" strike="noStrike" dirty="0">
                        <a:solidFill>
                          <a:schemeClr val="bg1"/>
                        </a:solidFill>
                        <a:effectLst/>
                        <a:latin typeface="Bahnschrift" panose="020B0502040204020203"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fontAlgn="b"/>
                      <a:r>
                        <a:rPr lang="es-CO" sz="900" b="1" i="0" u="none" strike="noStrike" dirty="0">
                          <a:solidFill>
                            <a:schemeClr val="bg1"/>
                          </a:solidFill>
                          <a:effectLst/>
                          <a:latin typeface="Bahnschrift" panose="020B0502040204020203" pitchFamily="34" charset="0"/>
                        </a:rPr>
                        <a:t>APOYO ECONOMICO</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2649595806"/>
                  </a:ext>
                </a:extLst>
              </a:tr>
              <a:tr h="267377">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JORDI  ANDREU BERTRAN</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dirty="0" smtClean="0">
                          <a:solidFill>
                            <a:srgbClr val="000000"/>
                          </a:solidFill>
                          <a:effectLst/>
                          <a:latin typeface="Arial" panose="020B0604020202020204" pitchFamily="34" charset="0"/>
                          <a:cs typeface="Arial" panose="020B0604020202020204" pitchFamily="34" charset="0"/>
                        </a:rPr>
                        <a:t>UNIVERSIDAD ROVIRA I VIRGILI</a:t>
                      </a:r>
                      <a:endParaRPr lang="es-CO" sz="6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España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s-CO" sz="700" b="0" i="0" u="none" strike="noStrike" dirty="0">
                          <a:solidFill>
                            <a:srgbClr val="000000"/>
                          </a:solidFill>
                          <a:effectLst/>
                          <a:latin typeface="Arial" panose="020B0604020202020204" pitchFamily="34" charset="0"/>
                          <a:cs typeface="Arial" panose="020B0604020202020204" pitchFamily="34" charset="0"/>
                        </a:rPr>
                        <a:t>Actividades académicas teórico practicas sobre planes estratégicos y diseños de productos turísticos en Neiva y departamento del Huila  -Fortalecer la Investigación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$1.500.000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53946053"/>
                  </a:ext>
                </a:extLst>
              </a:tr>
              <a:tr h="278071">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ALBA  FONT BARNET</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700" b="0" i="0" u="none" strike="noStrike">
                          <a:solidFill>
                            <a:srgbClr val="000000"/>
                          </a:solidFill>
                          <a:effectLst/>
                          <a:latin typeface="Arial" panose="020B0604020202020204" pitchFamily="34" charset="0"/>
                          <a:cs typeface="Arial" panose="020B0604020202020204" pitchFamily="34" charset="0"/>
                        </a:rPr>
                        <a:t>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81950146"/>
                  </a:ext>
                </a:extLst>
              </a:tr>
              <a:tr h="336895">
                <a:tc rowSpan="2">
                  <a:txBody>
                    <a:bodyPr/>
                    <a:lstStyle/>
                    <a:p>
                      <a:pPr algn="ctr" fontAlgn="ctr"/>
                      <a:r>
                        <a:rPr lang="es-CO" sz="600" b="0" i="0" u="none" strike="noStrike" dirty="0">
                          <a:solidFill>
                            <a:srgbClr val="000000"/>
                          </a:solidFill>
                          <a:effectLst/>
                          <a:latin typeface="Arial" panose="020B0604020202020204" pitchFamily="34" charset="0"/>
                          <a:cs typeface="Arial" panose="020B0604020202020204" pitchFamily="34" charset="0"/>
                        </a:rPr>
                        <a:t>MONSERRAT  GEA SÁNCHEZ</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UNIVERSIDAD DE LLEIDA-ESPAÑA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España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b"/>
                      <a:r>
                        <a:rPr lang="es-CO" sz="700" b="0" i="0" u="none" strike="noStrike" dirty="0" smtClean="0">
                          <a:solidFill>
                            <a:srgbClr val="000000"/>
                          </a:solidFill>
                          <a:effectLst/>
                          <a:latin typeface="Arial" panose="020B0604020202020204" pitchFamily="34" charset="0"/>
                          <a:cs typeface="Arial" panose="020B0604020202020204" pitchFamily="34" charset="0"/>
                        </a:rPr>
                        <a:t>Con </a:t>
                      </a:r>
                      <a:r>
                        <a:rPr lang="es-CO" sz="700" b="0" i="0" u="none" strike="noStrike" dirty="0">
                          <a:solidFill>
                            <a:srgbClr val="000000"/>
                          </a:solidFill>
                          <a:effectLst/>
                          <a:latin typeface="Arial" panose="020B0604020202020204" pitchFamily="34" charset="0"/>
                          <a:cs typeface="Arial" panose="020B0604020202020204" pitchFamily="34" charset="0"/>
                        </a:rPr>
                        <a:t>el Grupo de Investigación Salud y Grupos Vulnerables, en el marco del desarrollo de los proyectos de investigación institucionales !Vivencias de las mujeres durante la gestación de sus hijos nacidos con alteraciones neurológicas congénitas producto de la infección por virus </a:t>
                      </a:r>
                      <a:r>
                        <a:rPr lang="es-CO" sz="700" b="0" i="0" u="none" strike="noStrike" dirty="0" err="1">
                          <a:solidFill>
                            <a:srgbClr val="000000"/>
                          </a:solidFill>
                          <a:effectLst/>
                          <a:latin typeface="Arial" panose="020B0604020202020204" pitchFamily="34" charset="0"/>
                          <a:cs typeface="Arial" panose="020B0604020202020204" pitchFamily="34" charset="0"/>
                        </a:rPr>
                        <a:t>Zika</a:t>
                      </a:r>
                      <a:r>
                        <a:rPr lang="es-CO" sz="700" b="0" i="0" u="none" strike="noStrike" dirty="0">
                          <a:solidFill>
                            <a:srgbClr val="000000"/>
                          </a:solidFill>
                          <a:effectLst/>
                          <a:latin typeface="Arial" panose="020B0604020202020204" pitchFamily="34" charset="0"/>
                          <a:cs typeface="Arial" panose="020B0604020202020204" pitchFamily="34" charset="0"/>
                        </a:rPr>
                        <a:t>. Departamento del Huila, 2018! y !Habilidades del cuidador de personas con enfermedad renal crónica, sobrecarga percibida y calidad de vida!.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$620.000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28054132"/>
                  </a:ext>
                </a:extLst>
              </a:tr>
              <a:tr h="99858">
                <a:tc vMerge="1">
                  <a:txBody>
                    <a:bodyPr/>
                    <a:lstStyle/>
                    <a:p>
                      <a:pPr algn="ctr" fontAlgn="ctr"/>
                      <a:endParaRPr lang="es-CO" sz="6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s-CO" sz="600" b="0" i="0" u="none" strike="noStrike">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s-CO" sz="600" b="0" i="0" u="none" strike="noStrike">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c rowSpan="2">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$1.500.000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64892861"/>
                  </a:ext>
                </a:extLst>
              </a:tr>
              <a:tr h="364338">
                <a:tc>
                  <a:txBody>
                    <a:bodyPr/>
                    <a:lstStyle/>
                    <a:p>
                      <a:pPr algn="ctr" fontAlgn="ctr"/>
                      <a:r>
                        <a:rPr lang="es-CO" sz="600" b="0" i="0" u="none" strike="noStrike" dirty="0">
                          <a:solidFill>
                            <a:srgbClr val="000000"/>
                          </a:solidFill>
                          <a:effectLst/>
                          <a:latin typeface="Arial" panose="020B0604020202020204" pitchFamily="34" charset="0"/>
                          <a:cs typeface="Arial" panose="020B0604020202020204" pitchFamily="34" charset="0"/>
                        </a:rPr>
                        <a:t>ROLAND  PASTELLS PEIRO</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smtClean="0">
                          <a:solidFill>
                            <a:srgbClr val="000000"/>
                          </a:solidFill>
                          <a:effectLst/>
                          <a:latin typeface="Arial" panose="020B0604020202020204" pitchFamily="34" charset="0"/>
                          <a:cs typeface="Arial" panose="020B0604020202020204" pitchFamily="34" charset="0"/>
                        </a:rPr>
                        <a:t>UNIVERSITAT DE LLEIDA (UDL)-ESPAÑA</a:t>
                      </a:r>
                      <a:endParaRPr lang="es-CO" sz="6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España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xmlns="" val="1083745797"/>
                  </a:ext>
                </a:extLst>
              </a:tr>
              <a:tr h="510073">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CARMEN  DE LA CUESTA BENJUMEA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UNIVERSIDAD DE ALICANTE</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a:solidFill>
                            <a:srgbClr val="000000"/>
                          </a:solidFill>
                          <a:effectLst/>
                          <a:latin typeface="Arial" panose="020B0604020202020204" pitchFamily="34" charset="0"/>
                          <a:cs typeface="Arial" panose="020B0604020202020204" pitchFamily="34" charset="0"/>
                        </a:rPr>
                        <a:t>España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a:solidFill>
                            <a:srgbClr val="000000"/>
                          </a:solidFill>
                          <a:effectLst/>
                          <a:latin typeface="Arial" panose="020B0604020202020204" pitchFamily="34" charset="0"/>
                          <a:cs typeface="Arial" panose="020B0604020202020204" pitchFamily="34" charset="0"/>
                        </a:rPr>
                        <a:t>Desarrollar actividades académicas e investigativas con el Grupo de Investigación Salud y Grupos Vulnerables, y la comunidad académica del Programa de Enfermería de la Universidad Surcolombiana.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$700.000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48887422"/>
                  </a:ext>
                </a:extLst>
              </a:tr>
              <a:tr h="364338">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ISABEL FRANCESCA DELAURA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HARVARD COLLEGE</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Estados Unidos</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700" b="0" i="0" u="none" strike="noStrike" dirty="0" smtClean="0">
                          <a:solidFill>
                            <a:srgbClr val="000000"/>
                          </a:solidFill>
                          <a:effectLst/>
                          <a:latin typeface="Arial" panose="020B0604020202020204" pitchFamily="34" charset="0"/>
                          <a:cs typeface="Arial" panose="020B0604020202020204" pitchFamily="34" charset="0"/>
                        </a:rPr>
                        <a:t>Evaluar </a:t>
                      </a:r>
                      <a:r>
                        <a:rPr lang="es-CO" sz="700" b="0" i="0" u="none" strike="noStrike" dirty="0">
                          <a:solidFill>
                            <a:srgbClr val="000000"/>
                          </a:solidFill>
                          <a:effectLst/>
                          <a:latin typeface="Arial" panose="020B0604020202020204" pitchFamily="34" charset="0"/>
                          <a:cs typeface="Arial" panose="020B0604020202020204" pitchFamily="34" charset="0"/>
                        </a:rPr>
                        <a:t>la respuesta de anticuerpos contra </a:t>
                      </a:r>
                      <a:r>
                        <a:rPr lang="es-CO" sz="700" b="0" i="0" u="none" strike="noStrike" dirty="0" err="1" smtClean="0">
                          <a:solidFill>
                            <a:srgbClr val="000000"/>
                          </a:solidFill>
                          <a:effectLst/>
                          <a:latin typeface="Arial" panose="020B0604020202020204" pitchFamily="34" charset="0"/>
                          <a:cs typeface="Arial" panose="020B0604020202020204" pitchFamily="34" charset="0"/>
                        </a:rPr>
                        <a:t>Arbovirus</a:t>
                      </a:r>
                      <a:r>
                        <a:rPr lang="es-CO" sz="700" b="0" i="0" u="none" strike="noStrike" dirty="0" smtClean="0">
                          <a:solidFill>
                            <a:srgbClr val="000000"/>
                          </a:solidFill>
                          <a:effectLst/>
                          <a:latin typeface="Arial" panose="020B0604020202020204" pitchFamily="34" charset="0"/>
                          <a:cs typeface="Arial" panose="020B0604020202020204" pitchFamily="34" charset="0"/>
                        </a:rPr>
                        <a:t> </a:t>
                      </a:r>
                      <a:r>
                        <a:rPr lang="es-CO" sz="700" b="0" i="0" u="none" strike="noStrike" dirty="0">
                          <a:solidFill>
                            <a:srgbClr val="000000"/>
                          </a:solidFill>
                          <a:effectLst/>
                          <a:latin typeface="Arial" panose="020B0604020202020204" pitchFamily="34" charset="0"/>
                          <a:cs typeface="Arial" panose="020B0604020202020204" pitchFamily="34" charset="0"/>
                        </a:rPr>
                        <a:t>en sujetos </a:t>
                      </a:r>
                      <a:r>
                        <a:rPr lang="es-CO" sz="700" b="0" i="0" u="none" strike="noStrike" dirty="0" err="1">
                          <a:solidFill>
                            <a:srgbClr val="000000"/>
                          </a:solidFill>
                          <a:effectLst/>
                          <a:latin typeface="Arial" panose="020B0604020202020204" pitchFamily="34" charset="0"/>
                          <a:cs typeface="Arial" panose="020B0604020202020204" pitchFamily="34" charset="0"/>
                        </a:rPr>
                        <a:t>preexpuestos</a:t>
                      </a:r>
                      <a:r>
                        <a:rPr lang="es-CO" sz="700" b="0" i="0" u="none" strike="noStrike" dirty="0">
                          <a:solidFill>
                            <a:srgbClr val="000000"/>
                          </a:solidFill>
                          <a:effectLst/>
                          <a:latin typeface="Arial" panose="020B0604020202020204" pitchFamily="34" charset="0"/>
                          <a:cs typeface="Arial" panose="020B0604020202020204" pitchFamily="34" charset="0"/>
                        </a:rPr>
                        <a:t> con alto riesgo de formas complicadas de la enfermedad.</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a:solidFill>
                            <a:srgbClr val="000000"/>
                          </a:solidFill>
                          <a:effectLst/>
                          <a:latin typeface="Arial" panose="020B0604020202020204" pitchFamily="34" charset="0"/>
                          <a:cs typeface="Arial" panose="020B0604020202020204" pitchFamily="34" charset="0"/>
                        </a:rPr>
                        <a:t> </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53683497"/>
                  </a:ext>
                </a:extLst>
              </a:tr>
              <a:tr h="529406">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ZORAIDA MARIA AMABLE AMBROS</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smtClean="0">
                          <a:solidFill>
                            <a:srgbClr val="000000"/>
                          </a:solidFill>
                          <a:effectLst/>
                          <a:latin typeface="Arial" panose="020B0604020202020204" pitchFamily="34" charset="0"/>
                          <a:cs typeface="Arial" panose="020B0604020202020204" pitchFamily="34" charset="0"/>
                        </a:rPr>
                        <a:t>UNIVERSIDAD DE LA HABANA</a:t>
                      </a:r>
                      <a:endParaRPr lang="es-CO" sz="6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Cuba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a:solidFill>
                            <a:srgbClr val="000000"/>
                          </a:solidFill>
                          <a:effectLst/>
                          <a:latin typeface="Arial" panose="020B0604020202020204" pitchFamily="34" charset="0"/>
                          <a:cs typeface="Arial" panose="020B0604020202020204" pitchFamily="34" charset="0"/>
                        </a:rPr>
                        <a:t>Apoyo </a:t>
                      </a:r>
                      <a:r>
                        <a:rPr lang="es-CO" sz="700" b="0" i="0" u="none" strike="noStrike" dirty="0" smtClean="0">
                          <a:solidFill>
                            <a:srgbClr val="000000"/>
                          </a:solidFill>
                          <a:effectLst/>
                          <a:latin typeface="Arial" panose="020B0604020202020204" pitchFamily="34" charset="0"/>
                          <a:cs typeface="Arial" panose="020B0604020202020204" pitchFamily="34" charset="0"/>
                        </a:rPr>
                        <a:t>Programa </a:t>
                      </a:r>
                      <a:r>
                        <a:rPr lang="es-CO" sz="700" b="0" i="0" u="none" strike="noStrike" dirty="0">
                          <a:solidFill>
                            <a:srgbClr val="000000"/>
                          </a:solidFill>
                          <a:effectLst/>
                          <a:latin typeface="Arial" panose="020B0604020202020204" pitchFamily="34" charset="0"/>
                          <a:cs typeface="Arial" panose="020B0604020202020204" pitchFamily="34" charset="0"/>
                        </a:rPr>
                        <a:t>de Doctorado en </a:t>
                      </a:r>
                      <a:r>
                        <a:rPr lang="es-CO" sz="700" b="0" i="0" u="none" strike="noStrike" dirty="0" smtClean="0">
                          <a:solidFill>
                            <a:srgbClr val="000000"/>
                          </a:solidFill>
                          <a:effectLst/>
                          <a:latin typeface="Arial" panose="020B0604020202020204" pitchFamily="34" charset="0"/>
                          <a:cs typeface="Arial" panose="020B0604020202020204" pitchFamily="34" charset="0"/>
                        </a:rPr>
                        <a:t>Ciencias </a:t>
                      </a:r>
                      <a:r>
                        <a:rPr lang="es-CO" sz="700" b="0" i="0" u="none" strike="noStrike" dirty="0">
                          <a:solidFill>
                            <a:srgbClr val="000000"/>
                          </a:solidFill>
                          <a:effectLst/>
                          <a:latin typeface="Arial" panose="020B0604020202020204" pitchFamily="34" charset="0"/>
                          <a:cs typeface="Arial" panose="020B0604020202020204" pitchFamily="34" charset="0"/>
                        </a:rPr>
                        <a:t>de la Salud, tutoría Dra. Lina María Sánchez Piedrahita  Tesis: </a:t>
                      </a:r>
                      <a:r>
                        <a:rPr lang="es-CO" sz="700" b="0" i="0" u="none" strike="noStrike" dirty="0" smtClean="0">
                          <a:solidFill>
                            <a:srgbClr val="000000"/>
                          </a:solidFill>
                          <a:effectLst/>
                          <a:latin typeface="Arial" panose="020B0604020202020204" pitchFamily="34" charset="0"/>
                          <a:cs typeface="Arial" panose="020B0604020202020204" pitchFamily="34" charset="0"/>
                        </a:rPr>
                        <a:t>Efecto </a:t>
                      </a:r>
                      <a:r>
                        <a:rPr lang="es-CO" sz="700" b="0" i="0" u="none" strike="noStrike" dirty="0">
                          <a:solidFill>
                            <a:srgbClr val="000000"/>
                          </a:solidFill>
                          <a:effectLst/>
                          <a:latin typeface="Arial" panose="020B0604020202020204" pitchFamily="34" charset="0"/>
                          <a:cs typeface="Arial" panose="020B0604020202020204" pitchFamily="34" charset="0"/>
                        </a:rPr>
                        <a:t>de la </a:t>
                      </a:r>
                      <a:r>
                        <a:rPr lang="es-CO" sz="700" b="0" i="0" u="none" strike="noStrike" dirty="0" smtClean="0">
                          <a:solidFill>
                            <a:srgbClr val="000000"/>
                          </a:solidFill>
                          <a:effectLst/>
                          <a:latin typeface="Arial" panose="020B0604020202020204" pitchFamily="34" charset="0"/>
                          <a:cs typeface="Arial" panose="020B0604020202020204" pitchFamily="34" charset="0"/>
                        </a:rPr>
                        <a:t>Estrategia Senológica </a:t>
                      </a:r>
                      <a:r>
                        <a:rPr lang="es-CO" sz="700" b="0" i="0" u="none" strike="noStrike" dirty="0">
                          <a:solidFill>
                            <a:srgbClr val="000000"/>
                          </a:solidFill>
                          <a:effectLst/>
                          <a:latin typeface="Arial" panose="020B0604020202020204" pitchFamily="34" charset="0"/>
                          <a:cs typeface="Arial" panose="020B0604020202020204" pitchFamily="34" charset="0"/>
                        </a:rPr>
                        <a:t>en la Salud </a:t>
                      </a:r>
                      <a:r>
                        <a:rPr lang="es-CO" sz="700" b="0" i="0" u="none" strike="noStrike" dirty="0" smtClean="0">
                          <a:solidFill>
                            <a:srgbClr val="000000"/>
                          </a:solidFill>
                          <a:effectLst/>
                          <a:latin typeface="Arial" panose="020B0604020202020204" pitchFamily="34" charset="0"/>
                          <a:cs typeface="Arial" panose="020B0604020202020204" pitchFamily="34" charset="0"/>
                        </a:rPr>
                        <a:t>de </a:t>
                      </a:r>
                      <a:r>
                        <a:rPr lang="es-CO" sz="700" b="0" i="0" u="none" strike="noStrike" dirty="0">
                          <a:solidFill>
                            <a:srgbClr val="000000"/>
                          </a:solidFill>
                          <a:effectLst/>
                          <a:latin typeface="Arial" panose="020B0604020202020204" pitchFamily="34" charset="0"/>
                          <a:cs typeface="Arial" panose="020B0604020202020204" pitchFamily="34" charset="0"/>
                        </a:rPr>
                        <a:t>Madres Cuidadoras </a:t>
                      </a:r>
                      <a:r>
                        <a:rPr lang="es-CO" sz="700" b="0" i="0" u="none" strike="noStrike" dirty="0" smtClean="0">
                          <a:solidFill>
                            <a:srgbClr val="000000"/>
                          </a:solidFill>
                          <a:effectLst/>
                          <a:latin typeface="Arial" panose="020B0604020202020204" pitchFamily="34" charset="0"/>
                          <a:cs typeface="Arial" panose="020B0604020202020204" pitchFamily="34" charset="0"/>
                        </a:rPr>
                        <a:t>de </a:t>
                      </a:r>
                      <a:r>
                        <a:rPr lang="es-CO" sz="700" b="0" i="0" u="none" strike="noStrike" dirty="0">
                          <a:solidFill>
                            <a:srgbClr val="000000"/>
                          </a:solidFill>
                          <a:effectLst/>
                          <a:latin typeface="Arial" panose="020B0604020202020204" pitchFamily="34" charset="0"/>
                          <a:cs typeface="Arial" panose="020B0604020202020204" pitchFamily="34" charset="0"/>
                        </a:rPr>
                        <a:t>Niños </a:t>
                      </a:r>
                      <a:r>
                        <a:rPr lang="es-CO" sz="700" b="0" i="0" u="none" strike="noStrike" dirty="0" smtClean="0">
                          <a:solidFill>
                            <a:srgbClr val="000000"/>
                          </a:solidFill>
                          <a:effectLst/>
                          <a:latin typeface="Arial" panose="020B0604020202020204" pitchFamily="34" charset="0"/>
                          <a:cs typeface="Arial" panose="020B0604020202020204" pitchFamily="34" charset="0"/>
                        </a:rPr>
                        <a:t>con </a:t>
                      </a:r>
                      <a:r>
                        <a:rPr lang="es-CO" sz="700" b="0" i="0" u="none" strike="noStrike" dirty="0">
                          <a:solidFill>
                            <a:srgbClr val="000000"/>
                          </a:solidFill>
                          <a:effectLst/>
                          <a:latin typeface="Arial" panose="020B0604020202020204" pitchFamily="34" charset="0"/>
                          <a:cs typeface="Arial" panose="020B0604020202020204" pitchFamily="34" charset="0"/>
                        </a:rPr>
                        <a:t>Discapacidad.</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$823.000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56174628"/>
                  </a:ext>
                </a:extLst>
              </a:tr>
              <a:tr h="320851">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MARIA ESTHER ORTIZ QUESADA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a:solidFill>
                            <a:srgbClr val="000000"/>
                          </a:solidFill>
                          <a:effectLst/>
                          <a:latin typeface="Arial" panose="020B0604020202020204" pitchFamily="34" charset="0"/>
                          <a:cs typeface="Arial" panose="020B0604020202020204" pitchFamily="34" charset="0"/>
                        </a:rPr>
                        <a:t>SOCIEDAD CUBANA DE PSICOLOGIA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600" b="0" i="0" u="none" strike="noStrike">
                          <a:solidFill>
                            <a:srgbClr val="000000"/>
                          </a:solidFill>
                          <a:effectLst/>
                          <a:latin typeface="Arial" panose="020B0604020202020204" pitchFamily="34" charset="0"/>
                          <a:cs typeface="Arial" panose="020B0604020202020204" pitchFamily="34" charset="0"/>
                        </a:rPr>
                        <a:t>Cuba</a:t>
                      </a: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cs typeface="Arial" panose="020B0604020202020204" pitchFamily="34" charset="0"/>
                        </a:rPr>
                        <a:t> </a:t>
                      </a:r>
                    </a:p>
                  </a:txBody>
                  <a:tcPr marL="5191" marR="5191" marT="51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700" b="0" i="0" u="none" strike="noStrike" dirty="0" smtClean="0">
                          <a:solidFill>
                            <a:srgbClr val="000000"/>
                          </a:solidFill>
                          <a:effectLst/>
                          <a:latin typeface="Arial" panose="020B0604020202020204" pitchFamily="34" charset="0"/>
                          <a:cs typeface="Arial" panose="020B0604020202020204" pitchFamily="34" charset="0"/>
                        </a:rPr>
                        <a:t>$300.000</a:t>
                      </a:r>
                      <a:endParaRPr lang="es-CO" sz="700" b="0" i="0" u="none" strike="noStrike" dirty="0">
                        <a:solidFill>
                          <a:srgbClr val="000000"/>
                        </a:solidFill>
                        <a:effectLst/>
                        <a:latin typeface="Arial" panose="020B0604020202020204"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40211301"/>
                  </a:ext>
                </a:extLst>
              </a:tr>
              <a:tr h="128628">
                <a:tc gridSpan="4">
                  <a:txBody>
                    <a:bodyPr/>
                    <a:lstStyle/>
                    <a:p>
                      <a:pPr algn="ctr" fontAlgn="b"/>
                      <a:r>
                        <a:rPr lang="es-CO" sz="800" b="0" i="0" u="none" strike="noStrike" dirty="0">
                          <a:solidFill>
                            <a:srgbClr val="000000"/>
                          </a:solidFill>
                          <a:effectLst/>
                          <a:latin typeface="Bahnschrift" panose="020B0502040204020203" pitchFamily="34" charset="0"/>
                          <a:cs typeface="Arial" panose="020B0604020202020204" pitchFamily="34" charset="0"/>
                        </a:rPr>
                        <a:t>TOTAL APOYO </a:t>
                      </a:r>
                      <a:r>
                        <a:rPr lang="es-CO" sz="800" b="0" i="0" u="none" strike="noStrike" dirty="0" smtClean="0">
                          <a:solidFill>
                            <a:srgbClr val="000000"/>
                          </a:solidFill>
                          <a:effectLst/>
                          <a:latin typeface="Bahnschrift" panose="020B0502040204020203" pitchFamily="34" charset="0"/>
                          <a:cs typeface="Arial" panose="020B0604020202020204" pitchFamily="34" charset="0"/>
                        </a:rPr>
                        <a:t>ECONÓMICO </a:t>
                      </a:r>
                      <a:r>
                        <a:rPr lang="es-CO" sz="800" b="0" i="0" u="none" strike="noStrike" dirty="0">
                          <a:solidFill>
                            <a:srgbClr val="000000"/>
                          </a:solidFill>
                          <a:effectLst/>
                          <a:latin typeface="Bahnschrift" panose="020B0502040204020203" pitchFamily="34" charset="0"/>
                          <a:cs typeface="Arial" panose="020B0604020202020204" pitchFamily="34" charset="0"/>
                        </a:rPr>
                        <a:t>POR EXCEDENTES</a:t>
                      </a:r>
                    </a:p>
                  </a:txBody>
                  <a:tcPr marL="5191" marR="5191" marT="519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ctr" fontAlgn="ctr"/>
                      <a:r>
                        <a:rPr lang="es-CO" sz="800" b="0" i="0" u="none" strike="noStrike" dirty="0" smtClean="0">
                          <a:solidFill>
                            <a:srgbClr val="000000"/>
                          </a:solidFill>
                          <a:effectLst/>
                          <a:latin typeface="Bahnschrift" panose="020B0502040204020203" pitchFamily="34" charset="0"/>
                          <a:cs typeface="Arial" panose="020B0604020202020204" pitchFamily="34" charset="0"/>
                        </a:rPr>
                        <a:t>$5.443.000</a:t>
                      </a:r>
                      <a:endParaRPr lang="es-CO" sz="800" b="0" i="0" u="none" strike="noStrike" dirty="0">
                        <a:solidFill>
                          <a:srgbClr val="000000"/>
                        </a:solidFill>
                        <a:effectLst/>
                        <a:latin typeface="Bahnschrift" panose="020B0502040204020203" pitchFamily="34" charset="0"/>
                        <a:cs typeface="Arial" panose="020B0604020202020204" pitchFamily="34" charset="0"/>
                      </a:endParaRPr>
                    </a:p>
                  </a:txBody>
                  <a:tcPr marL="5191" marR="5191" marT="51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66825466"/>
                  </a:ext>
                </a:extLst>
              </a:tr>
            </a:tbl>
          </a:graphicData>
        </a:graphic>
      </p:graphicFrame>
      <p:sp>
        <p:nvSpPr>
          <p:cNvPr id="7" name="Rectángulo 6"/>
          <p:cNvSpPr/>
          <p:nvPr/>
        </p:nvSpPr>
        <p:spPr>
          <a:xfrm>
            <a:off x="4932040" y="483518"/>
            <a:ext cx="4113627" cy="369332"/>
          </a:xfrm>
          <a:prstGeom prst="rect">
            <a:avLst/>
          </a:prstGeom>
        </p:spPr>
        <p:txBody>
          <a:bodyPr wrap="none">
            <a:spAutoFit/>
          </a:bodyPr>
          <a:lstStyle/>
          <a:p>
            <a:r>
              <a:rPr lang="es-CO" b="1" dirty="0" smtClean="0">
                <a:solidFill>
                  <a:schemeClr val="bg1"/>
                </a:solidFill>
                <a:latin typeface="Bahnschrift" panose="020B0502040204020203" pitchFamily="34" charset="0"/>
              </a:rPr>
              <a:t>DOCENTE ENTRANTE INTERNACIONAL</a:t>
            </a:r>
            <a:endParaRPr lang="es-CO" dirty="0"/>
          </a:p>
        </p:txBody>
      </p:sp>
    </p:spTree>
    <p:extLst>
      <p:ext uri="{BB962C8B-B14F-4D97-AF65-F5344CB8AC3E}">
        <p14:creationId xmlns:p14="http://schemas.microsoft.com/office/powerpoint/2010/main" val="1583517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661400" cy="857250"/>
          </a:xfrm>
        </p:spPr>
        <p:txBody>
          <a:bodyPr>
            <a:normAutofit/>
          </a:bodyPr>
          <a:lstStyle/>
          <a:p>
            <a:pPr algn="r"/>
            <a:r>
              <a:rPr lang="es-ES" sz="2000" b="1" dirty="0" smtClean="0">
                <a:solidFill>
                  <a:schemeClr val="bg1"/>
                </a:solidFill>
                <a:latin typeface="Bahnschrift" panose="020B0502040204020203" pitchFamily="34" charset="0"/>
              </a:rPr>
              <a:t>FORTALECIMIENTO ACADEMICO</a:t>
            </a:r>
            <a:endParaRPr lang="es-ES" sz="2000" b="1" dirty="0">
              <a:solidFill>
                <a:schemeClr val="bg1"/>
              </a:solidFill>
              <a:latin typeface="Bahnschrift" panose="020B0502040204020203" pitchFamily="34" charset="0"/>
            </a:endParaRPr>
          </a:p>
        </p:txBody>
      </p:sp>
      <p:sp>
        <p:nvSpPr>
          <p:cNvPr id="3" name="Marcador de texto 2"/>
          <p:cNvSpPr>
            <a:spLocks noGrp="1"/>
          </p:cNvSpPr>
          <p:nvPr>
            <p:ph sz="half" idx="1"/>
          </p:nvPr>
        </p:nvSpPr>
        <p:spPr/>
        <p:txBody>
          <a:bodyPr>
            <a:normAutofit/>
          </a:bodyPr>
          <a:lstStyle/>
          <a:p>
            <a:pPr marL="0" indent="0" algn="ctr">
              <a:buNone/>
            </a:pPr>
            <a:r>
              <a:rPr lang="es-CO" sz="1800" b="1" dirty="0" smtClean="0">
                <a:solidFill>
                  <a:srgbClr val="943634"/>
                </a:solidFill>
                <a:latin typeface="Bahnschrift" panose="020B0502040204020203" pitchFamily="34" charset="0"/>
              </a:rPr>
              <a:t>PROGRAMAS ACADÉMICOS </a:t>
            </a:r>
            <a:endParaRPr lang="es-CO" sz="1800" b="1" dirty="0">
              <a:solidFill>
                <a:srgbClr val="943634"/>
              </a:solidFill>
              <a:latin typeface="Bahnschrift" panose="020B0502040204020203" pitchFamily="34" charset="0"/>
            </a:endParaRPr>
          </a:p>
        </p:txBody>
      </p:sp>
      <p:sp>
        <p:nvSpPr>
          <p:cNvPr id="8" name="Marcador de contenido 7"/>
          <p:cNvSpPr>
            <a:spLocks noGrp="1"/>
          </p:cNvSpPr>
          <p:nvPr>
            <p:ph sz="half" idx="2"/>
          </p:nvPr>
        </p:nvSpPr>
        <p:spPr/>
        <p:txBody>
          <a:bodyPr/>
          <a:lstStyle/>
          <a:p>
            <a:endParaRPr lang="es-CO" dirty="0" smtClean="0"/>
          </a:p>
          <a:p>
            <a:endParaRPr lang="es-CO" dirty="0"/>
          </a:p>
        </p:txBody>
      </p:sp>
      <p:graphicFrame>
        <p:nvGraphicFramePr>
          <p:cNvPr id="5" name="Tabla 4"/>
          <p:cNvGraphicFramePr>
            <a:graphicFrameLocks noGrp="1"/>
          </p:cNvGraphicFramePr>
          <p:nvPr>
            <p:extLst>
              <p:ext uri="{D42A27DB-BD31-4B8C-83A1-F6EECF244321}">
                <p14:modId xmlns:p14="http://schemas.microsoft.com/office/powerpoint/2010/main" val="2297127764"/>
              </p:ext>
            </p:extLst>
          </p:nvPr>
        </p:nvGraphicFramePr>
        <p:xfrm>
          <a:off x="323528" y="1350939"/>
          <a:ext cx="4263008" cy="2534118"/>
        </p:xfrm>
        <a:graphic>
          <a:graphicData uri="http://schemas.openxmlformats.org/drawingml/2006/table">
            <a:tbl>
              <a:tblPr firstRow="1" bandRow="1">
                <a:tableStyleId>{0E3FDE45-AF77-4B5C-9715-49D594BDF05E}</a:tableStyleId>
              </a:tblPr>
              <a:tblGrid>
                <a:gridCol w="3133754">
                  <a:extLst>
                    <a:ext uri="{9D8B030D-6E8A-4147-A177-3AD203B41FA5}">
                      <a16:colId xmlns:a16="http://schemas.microsoft.com/office/drawing/2014/main" xmlns="" val="20000"/>
                    </a:ext>
                  </a:extLst>
                </a:gridCol>
                <a:gridCol w="1129254">
                  <a:extLst>
                    <a:ext uri="{9D8B030D-6E8A-4147-A177-3AD203B41FA5}">
                      <a16:colId xmlns:a16="http://schemas.microsoft.com/office/drawing/2014/main" xmlns="" val="20001"/>
                    </a:ext>
                  </a:extLst>
                </a:gridCol>
              </a:tblGrid>
              <a:tr h="246615">
                <a:tc>
                  <a:txBody>
                    <a:bodyPr/>
                    <a:lstStyle/>
                    <a:p>
                      <a:pPr algn="ctr"/>
                      <a:r>
                        <a:rPr lang="es-ES" sz="1400" dirty="0" smtClean="0">
                          <a:solidFill>
                            <a:srgbClr val="943634"/>
                          </a:solidFill>
                          <a:latin typeface="Arial" panose="020B0604020202020204" pitchFamily="34" charset="0"/>
                          <a:cs typeface="Arial" panose="020B0604020202020204" pitchFamily="34" charset="0"/>
                        </a:rPr>
                        <a:t>PROGRAMAS</a:t>
                      </a:r>
                      <a:endParaRPr lang="es-ES" sz="1400" dirty="0">
                        <a:solidFill>
                          <a:srgbClr val="943634"/>
                        </a:solidFill>
                        <a:latin typeface="Arial" panose="020B0604020202020204" pitchFamily="34" charset="0"/>
                        <a:cs typeface="Arial" panose="020B0604020202020204" pitchFamily="34" charset="0"/>
                      </a:endParaRPr>
                    </a:p>
                  </a:txBody>
                  <a:tcPr/>
                </a:tc>
                <a:tc>
                  <a:txBody>
                    <a:bodyPr/>
                    <a:lstStyle/>
                    <a:p>
                      <a:pPr algn="ctr"/>
                      <a:r>
                        <a:rPr lang="es-ES" sz="1400" dirty="0" smtClean="0">
                          <a:solidFill>
                            <a:srgbClr val="943634"/>
                          </a:solidFill>
                          <a:latin typeface="Arial" panose="020B0604020202020204" pitchFamily="34" charset="0"/>
                          <a:cs typeface="Arial" panose="020B0604020202020204" pitchFamily="34" charset="0"/>
                        </a:rPr>
                        <a:t>2018</a:t>
                      </a:r>
                      <a:endParaRPr lang="es-ES" sz="1400" dirty="0">
                        <a:solidFill>
                          <a:srgbClr val="943634"/>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238387">
                <a:tc>
                  <a:txBody>
                    <a:bodyPr/>
                    <a:lstStyle/>
                    <a:p>
                      <a:r>
                        <a:rPr lang="es-ES" sz="1400" dirty="0" smtClean="0">
                          <a:latin typeface="Arial" panose="020B0604020202020204" pitchFamily="34" charset="0"/>
                          <a:cs typeface="Arial" panose="020B0604020202020204" pitchFamily="34" charset="0"/>
                        </a:rPr>
                        <a:t>PREGRADO</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2</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1"/>
                  </a:ext>
                </a:extLst>
              </a:tr>
              <a:tr h="398379">
                <a:tc>
                  <a:txBody>
                    <a:bodyPr/>
                    <a:lstStyle/>
                    <a:p>
                      <a:r>
                        <a:rPr lang="es-ES" sz="1400" dirty="0" smtClean="0">
                          <a:latin typeface="Arial" panose="020B0604020202020204" pitchFamily="34" charset="0"/>
                          <a:cs typeface="Arial" panose="020B0604020202020204" pitchFamily="34" charset="0"/>
                        </a:rPr>
                        <a:t>ESPECIALIZACIONES CLÍNICAS</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7</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2"/>
                  </a:ext>
                </a:extLst>
              </a:tr>
              <a:tr h="398379">
                <a:tc>
                  <a:txBody>
                    <a:bodyPr/>
                    <a:lstStyle/>
                    <a:p>
                      <a:r>
                        <a:rPr lang="es-ES" sz="1400" dirty="0" smtClean="0">
                          <a:latin typeface="Arial" panose="020B0604020202020204" pitchFamily="34" charset="0"/>
                          <a:cs typeface="Arial" panose="020B0604020202020204" pitchFamily="34" charset="0"/>
                        </a:rPr>
                        <a:t>SUBESPECIALIDAD</a:t>
                      </a:r>
                      <a:r>
                        <a:rPr lang="es-ES" sz="1400" baseline="0" dirty="0" smtClean="0">
                          <a:latin typeface="Arial" panose="020B0604020202020204" pitchFamily="34" charset="0"/>
                          <a:cs typeface="Arial" panose="020B0604020202020204" pitchFamily="34" charset="0"/>
                        </a:rPr>
                        <a:t> CLÍNICA</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1</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3"/>
                  </a:ext>
                </a:extLst>
              </a:tr>
              <a:tr h="398379">
                <a:tc>
                  <a:txBody>
                    <a:bodyPr/>
                    <a:lstStyle/>
                    <a:p>
                      <a:r>
                        <a:rPr lang="es-ES" sz="1400" dirty="0" smtClean="0">
                          <a:latin typeface="Arial" panose="020B0604020202020204" pitchFamily="34" charset="0"/>
                          <a:cs typeface="Arial" panose="020B0604020202020204" pitchFamily="34" charset="0"/>
                        </a:rPr>
                        <a:t>ESPECIALIZACIONES</a:t>
                      </a:r>
                      <a:r>
                        <a:rPr lang="es-ES" sz="1400" baseline="0" dirty="0" smtClean="0">
                          <a:latin typeface="Arial" panose="020B0604020202020204" pitchFamily="34" charset="0"/>
                          <a:cs typeface="Arial" panose="020B0604020202020204" pitchFamily="34" charset="0"/>
                        </a:rPr>
                        <a:t> NO </a:t>
                      </a:r>
                    </a:p>
                    <a:p>
                      <a:r>
                        <a:rPr lang="es-ES" sz="1400" baseline="0" dirty="0" smtClean="0">
                          <a:latin typeface="Arial" panose="020B0604020202020204" pitchFamily="34" charset="0"/>
                          <a:cs typeface="Arial" panose="020B0604020202020204" pitchFamily="34" charset="0"/>
                        </a:rPr>
                        <a:t>CLÍNICAS</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3</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4"/>
                  </a:ext>
                </a:extLst>
              </a:tr>
              <a:tr h="238387">
                <a:tc>
                  <a:txBody>
                    <a:bodyPr/>
                    <a:lstStyle/>
                    <a:p>
                      <a:r>
                        <a:rPr lang="es-ES" sz="1400" dirty="0" smtClean="0">
                          <a:latin typeface="Arial" panose="020B0604020202020204" pitchFamily="34" charset="0"/>
                          <a:cs typeface="Arial" panose="020B0604020202020204" pitchFamily="34" charset="0"/>
                        </a:rPr>
                        <a:t>MAESTRÍAS</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1</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238387">
                <a:tc>
                  <a:txBody>
                    <a:bodyPr/>
                    <a:lstStyle/>
                    <a:p>
                      <a:r>
                        <a:rPr lang="es-ES" sz="1400" dirty="0" smtClean="0">
                          <a:latin typeface="Arial" panose="020B0604020202020204" pitchFamily="34" charset="0"/>
                          <a:cs typeface="Arial" panose="020B0604020202020204" pitchFamily="34" charset="0"/>
                        </a:rPr>
                        <a:t>DOCTORADO</a:t>
                      </a:r>
                      <a:endParaRPr lang="es-ES" sz="1400" dirty="0">
                        <a:latin typeface="Arial" panose="020B0604020202020204" pitchFamily="34" charset="0"/>
                        <a:cs typeface="Arial" panose="020B0604020202020204" pitchFamily="34" charset="0"/>
                      </a:endParaRPr>
                    </a:p>
                  </a:txBody>
                  <a:tcPr/>
                </a:tc>
                <a:tc>
                  <a:txBody>
                    <a:bodyPr/>
                    <a:lstStyle/>
                    <a:p>
                      <a:pPr algn="ctr"/>
                      <a:r>
                        <a:rPr lang="es-ES" sz="1400" dirty="0" smtClean="0">
                          <a:latin typeface="Arial" panose="020B0604020202020204" pitchFamily="34" charset="0"/>
                          <a:cs typeface="Arial" panose="020B0604020202020204" pitchFamily="34" charset="0"/>
                        </a:rPr>
                        <a:t>1</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6"/>
                  </a:ext>
                </a:extLst>
              </a:tr>
            </a:tbl>
          </a:graphicData>
        </a:graphic>
      </p:graphicFrame>
      <p:sp>
        <p:nvSpPr>
          <p:cNvPr id="4" name="Rectángulo 3"/>
          <p:cNvSpPr/>
          <p:nvPr/>
        </p:nvSpPr>
        <p:spPr>
          <a:xfrm>
            <a:off x="5292080" y="900113"/>
            <a:ext cx="3331379" cy="369332"/>
          </a:xfrm>
          <a:prstGeom prst="rect">
            <a:avLst/>
          </a:prstGeom>
        </p:spPr>
        <p:txBody>
          <a:bodyPr wrap="square">
            <a:spAutoFit/>
          </a:bodyPr>
          <a:lstStyle/>
          <a:p>
            <a:r>
              <a:rPr lang="es-CO" b="1" dirty="0" smtClean="0">
                <a:solidFill>
                  <a:srgbClr val="943634"/>
                </a:solidFill>
                <a:latin typeface="Bahnschrift" panose="020B0502040204020203" pitchFamily="34" charset="0"/>
              </a:rPr>
              <a:t>MATRICULADOS 2018-2017</a:t>
            </a:r>
            <a:endParaRPr lang="es-CO" b="1" dirty="0">
              <a:solidFill>
                <a:srgbClr val="943634"/>
              </a:solidFill>
              <a:latin typeface="Bahnschrift" panose="020B0502040204020203"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3208593363"/>
              </p:ext>
            </p:extLst>
          </p:nvPr>
        </p:nvGraphicFramePr>
        <p:xfrm>
          <a:off x="333032" y="3966551"/>
          <a:ext cx="6624737" cy="1015380"/>
        </p:xfrm>
        <a:graphic>
          <a:graphicData uri="http://schemas.openxmlformats.org/drawingml/2006/table">
            <a:tbl>
              <a:tblPr firstRow="1" bandRow="1"/>
              <a:tblGrid>
                <a:gridCol w="2112234">
                  <a:extLst>
                    <a:ext uri="{9D8B030D-6E8A-4147-A177-3AD203B41FA5}">
                      <a16:colId xmlns:a16="http://schemas.microsoft.com/office/drawing/2014/main" xmlns="" val="3507395873"/>
                    </a:ext>
                  </a:extLst>
                </a:gridCol>
                <a:gridCol w="1152128">
                  <a:extLst>
                    <a:ext uri="{9D8B030D-6E8A-4147-A177-3AD203B41FA5}">
                      <a16:colId xmlns:a16="http://schemas.microsoft.com/office/drawing/2014/main" xmlns="" val="4125249318"/>
                    </a:ext>
                  </a:extLst>
                </a:gridCol>
                <a:gridCol w="1152128">
                  <a:extLst>
                    <a:ext uri="{9D8B030D-6E8A-4147-A177-3AD203B41FA5}">
                      <a16:colId xmlns:a16="http://schemas.microsoft.com/office/drawing/2014/main" xmlns="" val="1766486918"/>
                    </a:ext>
                  </a:extLst>
                </a:gridCol>
                <a:gridCol w="1152128">
                  <a:extLst>
                    <a:ext uri="{9D8B030D-6E8A-4147-A177-3AD203B41FA5}">
                      <a16:colId xmlns:a16="http://schemas.microsoft.com/office/drawing/2014/main" xmlns="" val="3227093558"/>
                    </a:ext>
                  </a:extLst>
                </a:gridCol>
                <a:gridCol w="1056119">
                  <a:extLst>
                    <a:ext uri="{9D8B030D-6E8A-4147-A177-3AD203B41FA5}">
                      <a16:colId xmlns:a16="http://schemas.microsoft.com/office/drawing/2014/main" xmlns="" val="1248943602"/>
                    </a:ext>
                  </a:extLst>
                </a:gridCol>
              </a:tblGrid>
              <a:tr h="235260">
                <a:tc rowSpan="2">
                  <a:txBody>
                    <a:bodyPr/>
                    <a:lstStyle/>
                    <a:p>
                      <a:pPr algn="ctr">
                        <a:lnSpc>
                          <a:spcPct val="107000"/>
                        </a:lnSpc>
                        <a:spcAft>
                          <a:spcPts val="0"/>
                        </a:spcAft>
                      </a:pPr>
                      <a:r>
                        <a:rPr lang="es-CO" sz="1000" b="1" dirty="0" smtClean="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MOVILIDAD ESTUDIANTES</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gridSpan="2">
                  <a:txBody>
                    <a:bodyPr/>
                    <a:lstStyle/>
                    <a:p>
                      <a:pPr algn="ctr">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NACIONAL</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tc gridSpan="2">
                  <a:txBody>
                    <a:bodyPr/>
                    <a:lstStyle/>
                    <a:p>
                      <a:pPr algn="ctr">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INTERNACIONAL</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extLst>
                  <a:ext uri="{0D108BD9-81ED-4DB2-BD59-A6C34878D82A}">
                    <a16:rowId xmlns:a16="http://schemas.microsoft.com/office/drawing/2014/main" xmlns="" val="3260956666"/>
                  </a:ext>
                </a:extLst>
              </a:tr>
              <a:tr h="226206">
                <a:tc vMerge="1">
                  <a:txBody>
                    <a:bodyPr/>
                    <a:lstStyle/>
                    <a:p>
                      <a:endParaRPr lang="es-CO"/>
                    </a:p>
                  </a:txBody>
                  <a:tcPr/>
                </a:tc>
                <a:tc>
                  <a:txBody>
                    <a:bodyPr/>
                    <a:lstStyle/>
                    <a:p>
                      <a:pPr algn="l">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ENTRANTE </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SALIENTE</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ENTRANTE</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dirty="0">
                          <a:solidFill>
                            <a:srgbClr val="FFFFFF"/>
                          </a:solidFill>
                          <a:effectLst/>
                          <a:latin typeface="Bahnschrift" panose="020B0502040204020203" pitchFamily="34" charset="0"/>
                          <a:ea typeface="Calibri" panose="020F0502020204030204" pitchFamily="34" charset="0"/>
                          <a:cs typeface="Times New Roman" panose="02020603050405020304" pitchFamily="18" charset="0"/>
                        </a:rPr>
                        <a:t>SALIENTE</a:t>
                      </a:r>
                      <a:endParaRPr lang="es-CO" sz="1000" dirty="0">
                        <a:effectLst/>
                        <a:latin typeface="Bahnschrift" panose="020B0502040204020203"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4229181183"/>
                  </a:ext>
                </a:extLst>
              </a:tr>
              <a:tr h="267432">
                <a:tc>
                  <a:txBody>
                    <a:bodyPr/>
                    <a:lstStyle/>
                    <a:p>
                      <a:pPr algn="l">
                        <a:lnSpc>
                          <a:spcPct val="107000"/>
                        </a:lnSpc>
                        <a:spcAft>
                          <a:spcPts val="0"/>
                        </a:spcAft>
                      </a:pPr>
                      <a:r>
                        <a:rPr lang="es-CO" sz="1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Estudiantes pregrado</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23</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10762621"/>
                  </a:ext>
                </a:extLst>
              </a:tr>
              <a:tr h="241625">
                <a:tc>
                  <a:txBody>
                    <a:bodyPr/>
                    <a:lstStyle/>
                    <a:p>
                      <a:pPr algn="l">
                        <a:lnSpc>
                          <a:spcPct val="107000"/>
                        </a:lnSpc>
                        <a:spcAft>
                          <a:spcPts val="0"/>
                        </a:spcAft>
                      </a:pPr>
                      <a:r>
                        <a:rPr lang="es-CO" sz="1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Posgrados</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0</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6248" marR="86248" marT="43124" marB="431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862889420"/>
                  </a:ext>
                </a:extLst>
              </a:tr>
            </a:tbl>
          </a:graphicData>
        </a:graphic>
      </p:graphicFrame>
      <p:graphicFrame>
        <p:nvGraphicFramePr>
          <p:cNvPr id="9" name="Gráfico 8"/>
          <p:cNvGraphicFramePr>
            <a:graphicFrameLocks/>
          </p:cNvGraphicFramePr>
          <p:nvPr>
            <p:extLst>
              <p:ext uri="{D42A27DB-BD31-4B8C-83A1-F6EECF244321}">
                <p14:modId xmlns:p14="http://schemas.microsoft.com/office/powerpoint/2010/main" val="3859204315"/>
              </p:ext>
            </p:extLst>
          </p:nvPr>
        </p:nvGraphicFramePr>
        <p:xfrm>
          <a:off x="4853164" y="1350939"/>
          <a:ext cx="3986036" cy="24449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85187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79296" cy="857250"/>
          </a:xfrm>
        </p:spPr>
        <p:txBody>
          <a:bodyPr>
            <a:normAutofit/>
          </a:bodyPr>
          <a:lstStyle/>
          <a:p>
            <a:pPr algn="r"/>
            <a:r>
              <a:rPr lang="es-CO" sz="2000" b="1" dirty="0" smtClean="0">
                <a:solidFill>
                  <a:schemeClr val="bg1"/>
                </a:solidFill>
                <a:latin typeface="Bahnschrift" panose="020B0502040204020203" pitchFamily="34" charset="0"/>
              </a:rPr>
              <a:t>FORTALECIMIENTO ACADÉMICO</a:t>
            </a:r>
            <a:endParaRPr lang="es-CO" sz="2000" b="1" dirty="0">
              <a:solidFill>
                <a:schemeClr val="bg1"/>
              </a:solidFill>
              <a:latin typeface="Bahnschrift" panose="020B0502040204020203" pitchFamily="34" charset="0"/>
            </a:endParaRPr>
          </a:p>
        </p:txBody>
      </p:sp>
      <p:graphicFrame>
        <p:nvGraphicFramePr>
          <p:cNvPr id="6" name="Marcador de contenido 5"/>
          <p:cNvGraphicFramePr>
            <a:graphicFrameLocks noGrp="1"/>
          </p:cNvGraphicFramePr>
          <p:nvPr>
            <p:ph sz="half" idx="1"/>
            <p:extLst>
              <p:ext uri="{D42A27DB-BD31-4B8C-83A1-F6EECF244321}">
                <p14:modId xmlns:p14="http://schemas.microsoft.com/office/powerpoint/2010/main" val="1964916375"/>
              </p:ext>
            </p:extLst>
          </p:nvPr>
        </p:nvGraphicFramePr>
        <p:xfrm>
          <a:off x="179512" y="1025128"/>
          <a:ext cx="3456383" cy="3130798"/>
        </p:xfrm>
        <a:graphic>
          <a:graphicData uri="http://schemas.openxmlformats.org/drawingml/2006/table">
            <a:tbl>
              <a:tblPr>
                <a:tableStyleId>{616DA210-FB5B-4158-B5E0-FEB733F419BA}</a:tableStyleId>
              </a:tblPr>
              <a:tblGrid>
                <a:gridCol w="732155">
                  <a:extLst>
                    <a:ext uri="{9D8B030D-6E8A-4147-A177-3AD203B41FA5}">
                      <a16:colId xmlns:a16="http://schemas.microsoft.com/office/drawing/2014/main" xmlns="" val="2765221173"/>
                    </a:ext>
                  </a:extLst>
                </a:gridCol>
                <a:gridCol w="1052473">
                  <a:extLst>
                    <a:ext uri="{9D8B030D-6E8A-4147-A177-3AD203B41FA5}">
                      <a16:colId xmlns:a16="http://schemas.microsoft.com/office/drawing/2014/main" xmlns="" val="3619161992"/>
                    </a:ext>
                  </a:extLst>
                </a:gridCol>
                <a:gridCol w="1671755">
                  <a:extLst>
                    <a:ext uri="{9D8B030D-6E8A-4147-A177-3AD203B41FA5}">
                      <a16:colId xmlns:a16="http://schemas.microsoft.com/office/drawing/2014/main" xmlns="" val="1573462691"/>
                    </a:ext>
                  </a:extLst>
                </a:gridCol>
              </a:tblGrid>
              <a:tr h="272808">
                <a:tc gridSpan="3">
                  <a:txBody>
                    <a:bodyPr/>
                    <a:lstStyle/>
                    <a:p>
                      <a:pPr algn="ctr" fontAlgn="ctr"/>
                      <a:r>
                        <a:rPr lang="es-CO" sz="1200" b="1" u="none" strike="noStrike" dirty="0">
                          <a:solidFill>
                            <a:schemeClr val="bg1"/>
                          </a:solidFill>
                          <a:effectLst/>
                        </a:rPr>
                        <a:t>INTERCAMBIO </a:t>
                      </a:r>
                      <a:r>
                        <a:rPr lang="es-CO" sz="1200" b="1" u="none" strike="noStrike" dirty="0" smtClean="0">
                          <a:solidFill>
                            <a:schemeClr val="bg1"/>
                          </a:solidFill>
                          <a:effectLst/>
                        </a:rPr>
                        <a:t>ACADÉMICO</a:t>
                      </a:r>
                      <a:endParaRPr lang="es-CO" sz="12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4123832024"/>
                  </a:ext>
                </a:extLst>
              </a:tr>
              <a:tr h="272808">
                <a:tc>
                  <a:txBody>
                    <a:bodyPr/>
                    <a:lstStyle/>
                    <a:p>
                      <a:pPr algn="ctr" fontAlgn="ctr"/>
                      <a:r>
                        <a:rPr lang="es-CO" sz="1200" b="1" u="none" strike="noStrike" dirty="0">
                          <a:solidFill>
                            <a:schemeClr val="bg1"/>
                          </a:solidFill>
                          <a:effectLst/>
                        </a:rPr>
                        <a:t>PAIS </a:t>
                      </a:r>
                      <a:endParaRPr lang="es-CO" sz="12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200" b="1" u="none" strike="noStrike" dirty="0">
                          <a:solidFill>
                            <a:schemeClr val="bg1"/>
                          </a:solidFill>
                          <a:effectLst/>
                        </a:rPr>
                        <a:t>UNIVERSIDAD</a:t>
                      </a:r>
                      <a:endParaRPr lang="es-CO" sz="12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200" b="1" u="none" strike="noStrike" dirty="0">
                          <a:solidFill>
                            <a:schemeClr val="bg1"/>
                          </a:solidFill>
                          <a:effectLst/>
                        </a:rPr>
                        <a:t>CONVENIO</a:t>
                      </a:r>
                      <a:endParaRPr lang="es-CO" sz="12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extLst>
                  <a:ext uri="{0D108BD9-81ED-4DB2-BD59-A6C34878D82A}">
                    <a16:rowId xmlns:a16="http://schemas.microsoft.com/office/drawing/2014/main" xmlns="" val="332977933"/>
                  </a:ext>
                </a:extLst>
              </a:tr>
              <a:tr h="1026279">
                <a:tc>
                  <a:txBody>
                    <a:bodyPr/>
                    <a:lstStyle/>
                    <a:p>
                      <a:pPr algn="ctr" fontAlgn="ctr"/>
                      <a:r>
                        <a:rPr lang="es-CO" sz="1200" u="none" strike="noStrike" dirty="0" smtClean="0">
                          <a:effectLst/>
                        </a:rPr>
                        <a:t>Bulgaria (2)</a:t>
                      </a:r>
                      <a:endParaRPr lang="es-CO"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dirty="0">
                          <a:effectLst/>
                        </a:rPr>
                        <a:t>Universidad de Medicina de </a:t>
                      </a:r>
                      <a:r>
                        <a:rPr lang="es-CO" sz="1200" u="none" strike="noStrike" dirty="0" err="1">
                          <a:effectLst/>
                        </a:rPr>
                        <a:t>Plovdiv</a:t>
                      </a:r>
                      <a:endParaRPr lang="es-CO"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dirty="0">
                          <a:effectLst/>
                        </a:rPr>
                        <a:t>Interinstitucional del </a:t>
                      </a:r>
                      <a:r>
                        <a:rPr lang="es-CO" sz="1200" u="none" strike="noStrike" dirty="0" smtClean="0">
                          <a:effectLst/>
                        </a:rPr>
                        <a:t>Programa  </a:t>
                      </a:r>
                      <a:r>
                        <a:rPr lang="es-CO" sz="1200" u="none" strike="noStrike" dirty="0">
                          <a:effectLst/>
                        </a:rPr>
                        <a:t>de Becas  Erasmus + de la Unión Europea. </a:t>
                      </a:r>
                      <a:endParaRPr lang="es-CO"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xmlns="" val="2236610635"/>
                  </a:ext>
                </a:extLst>
              </a:tr>
              <a:tr h="1039268">
                <a:tc>
                  <a:txBody>
                    <a:bodyPr/>
                    <a:lstStyle/>
                    <a:p>
                      <a:pPr algn="ctr" fontAlgn="ctr"/>
                      <a:r>
                        <a:rPr lang="es-CO" sz="1200" u="none" strike="noStrike" dirty="0" smtClean="0">
                          <a:effectLst/>
                        </a:rPr>
                        <a:t>Barcelona (1)</a:t>
                      </a:r>
                      <a:endParaRPr lang="es-CO"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dirty="0">
                          <a:effectLst/>
                        </a:rPr>
                        <a:t>Universidad Autónoma de Barcelona-USCO</a:t>
                      </a:r>
                      <a:endParaRPr lang="es-CO"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dirty="0">
                          <a:effectLst/>
                        </a:rPr>
                        <a:t>Universidad Autónoma de Barcelona</a:t>
                      </a:r>
                      <a:endParaRPr lang="es-CO"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xmlns="" val="3177213531"/>
                  </a:ext>
                </a:extLst>
              </a:tr>
              <a:tr h="519635">
                <a:tc>
                  <a:txBody>
                    <a:bodyPr/>
                    <a:lstStyle/>
                    <a:p>
                      <a:pPr algn="ctr" fontAlgn="ctr"/>
                      <a:r>
                        <a:rPr lang="es-CO" sz="1200" u="none" strike="noStrike" dirty="0" smtClean="0">
                          <a:effectLst/>
                        </a:rPr>
                        <a:t>México (1)</a:t>
                      </a:r>
                      <a:endParaRPr lang="es-CO" sz="1200" b="0" i="0" u="none" strike="noStrike" dirty="0">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a:effectLst/>
                        </a:rPr>
                        <a:t>Universidad de Colima </a:t>
                      </a:r>
                      <a:endParaRPr lang="es-CO" sz="12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s-CO" sz="1200" u="none" strike="noStrike" dirty="0">
                          <a:effectLst/>
                        </a:rPr>
                        <a:t>Universidad de Colima </a:t>
                      </a:r>
                      <a:endParaRPr lang="es-CO" sz="12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xmlns="" val="3756254910"/>
                  </a:ext>
                </a:extLst>
              </a:tr>
            </a:tbl>
          </a:graphicData>
        </a:graphic>
      </p:graphicFrame>
      <p:sp>
        <p:nvSpPr>
          <p:cNvPr id="4" name="Marcador de contenido 3"/>
          <p:cNvSpPr>
            <a:spLocks noGrp="1"/>
          </p:cNvSpPr>
          <p:nvPr>
            <p:ph sz="half" idx="2"/>
          </p:nvPr>
        </p:nvSpPr>
        <p:spPr>
          <a:xfrm>
            <a:off x="3841576" y="1025127"/>
            <a:ext cx="4845224" cy="2420541"/>
          </a:xfrm>
        </p:spPr>
        <p:txBody>
          <a:bodyPr>
            <a:normAutofit/>
          </a:bodyPr>
          <a:lstStyle/>
          <a:p>
            <a:pPr marL="0" indent="0" algn="ctr">
              <a:buNone/>
            </a:pPr>
            <a:r>
              <a:rPr lang="es-CO" sz="1800" b="1" dirty="0" smtClean="0">
                <a:solidFill>
                  <a:srgbClr val="943634"/>
                </a:solidFill>
                <a:latin typeface="Bahnschrift" panose="020B0502040204020203" pitchFamily="34" charset="0"/>
              </a:rPr>
              <a:t>NUEVOS COMPONENTES ACADEMICOS</a:t>
            </a:r>
          </a:p>
          <a:p>
            <a:pPr algn="ctr"/>
            <a:endParaRPr lang="es-CO" sz="1800" dirty="0">
              <a:latin typeface="Bahnschrift" panose="020B0502040204020203"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627639560"/>
              </p:ext>
            </p:extLst>
          </p:nvPr>
        </p:nvGraphicFramePr>
        <p:xfrm>
          <a:off x="3781014" y="1519532"/>
          <a:ext cx="4905786" cy="2492379"/>
        </p:xfrm>
        <a:graphic>
          <a:graphicData uri="http://schemas.openxmlformats.org/drawingml/2006/table">
            <a:tbl>
              <a:tblPr firstRow="1" firstCol="1" bandRow="1"/>
              <a:tblGrid>
                <a:gridCol w="426227">
                  <a:extLst>
                    <a:ext uri="{9D8B030D-6E8A-4147-A177-3AD203B41FA5}">
                      <a16:colId xmlns:a16="http://schemas.microsoft.com/office/drawing/2014/main" xmlns="" val="1371098710"/>
                    </a:ext>
                  </a:extLst>
                </a:gridCol>
                <a:gridCol w="1069746">
                  <a:extLst>
                    <a:ext uri="{9D8B030D-6E8A-4147-A177-3AD203B41FA5}">
                      <a16:colId xmlns:a16="http://schemas.microsoft.com/office/drawing/2014/main" xmlns="" val="160292062"/>
                    </a:ext>
                  </a:extLst>
                </a:gridCol>
                <a:gridCol w="1147747">
                  <a:extLst>
                    <a:ext uri="{9D8B030D-6E8A-4147-A177-3AD203B41FA5}">
                      <a16:colId xmlns:a16="http://schemas.microsoft.com/office/drawing/2014/main" xmlns="" val="3763579012"/>
                    </a:ext>
                  </a:extLst>
                </a:gridCol>
                <a:gridCol w="1125462">
                  <a:extLst>
                    <a:ext uri="{9D8B030D-6E8A-4147-A177-3AD203B41FA5}">
                      <a16:colId xmlns:a16="http://schemas.microsoft.com/office/drawing/2014/main" xmlns="" val="4044429410"/>
                    </a:ext>
                  </a:extLst>
                </a:gridCol>
                <a:gridCol w="1136604">
                  <a:extLst>
                    <a:ext uri="{9D8B030D-6E8A-4147-A177-3AD203B41FA5}">
                      <a16:colId xmlns:a16="http://schemas.microsoft.com/office/drawing/2014/main" xmlns="" val="602432903"/>
                    </a:ext>
                  </a:extLst>
                </a:gridCol>
              </a:tblGrid>
              <a:tr h="801873">
                <a:tc>
                  <a:txBody>
                    <a:bodyPr/>
                    <a:lstStyle/>
                    <a:p>
                      <a:pPr algn="ctr" rtl="0" fontAlgn="ctr"/>
                      <a:r>
                        <a:rPr lang="es-CO" sz="1200" b="1" i="0" u="none" strike="noStrike">
                          <a:solidFill>
                            <a:srgbClr val="FFFFFF"/>
                          </a:solidFill>
                          <a:effectLst/>
                          <a:latin typeface="Arial" panose="020B0604020202020204" pitchFamily="34" charset="0"/>
                        </a:rPr>
                        <a:t>ID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1200" b="1" i="0" u="none" strike="noStrike" dirty="0">
                          <a:solidFill>
                            <a:srgbClr val="FFFFFF"/>
                          </a:solidFill>
                          <a:effectLst/>
                          <a:latin typeface="Bahnschrift" panose="020B0502040204020203" pitchFamily="34" charset="0"/>
                        </a:rPr>
                        <a:t>Nombre del componente flexible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1200" b="1" i="0" u="none" strike="noStrike">
                          <a:solidFill>
                            <a:srgbClr val="FFFFFF"/>
                          </a:solidFill>
                          <a:effectLst/>
                          <a:latin typeface="Bahnschrift" panose="020B0502040204020203" pitchFamily="34" charset="0"/>
                        </a:rPr>
                        <a:t>Docente titular del componente flexible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1200" b="1" i="0" u="none" strike="noStrike">
                          <a:solidFill>
                            <a:srgbClr val="FFFFFF"/>
                          </a:solidFill>
                          <a:effectLst/>
                          <a:latin typeface="Bahnschrift" panose="020B0502040204020203" pitchFamily="34" charset="0"/>
                        </a:rPr>
                        <a:t>Horas a la semana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1200" b="1" i="0" u="none" strike="noStrike">
                          <a:solidFill>
                            <a:srgbClr val="FFFFFF"/>
                          </a:solidFill>
                          <a:effectLst/>
                          <a:latin typeface="Bahnschrift" panose="020B0502040204020203" pitchFamily="34" charset="0"/>
                        </a:rPr>
                        <a:t>Fuente de Información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224464393"/>
                  </a:ext>
                </a:extLst>
              </a:tr>
              <a:tr h="770324">
                <a:tc>
                  <a:txBody>
                    <a:bodyPr/>
                    <a:lstStyle/>
                    <a:p>
                      <a:pPr algn="ctr" rtl="0" fontAlgn="ctr"/>
                      <a:r>
                        <a:rPr lang="es-CO" sz="1200" b="0" i="0" u="none" strike="noStrike">
                          <a:solidFill>
                            <a:srgbClr val="000000"/>
                          </a:solidFill>
                          <a:effectLst/>
                          <a:latin typeface="Arial" panose="020B0604020202020204" pitchFamily="34" charset="0"/>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200" b="0" i="0" u="none" strike="noStrike" dirty="0">
                          <a:solidFill>
                            <a:srgbClr val="000000"/>
                          </a:solidFill>
                          <a:effectLst/>
                          <a:latin typeface="Arial" panose="020B0604020202020204" pitchFamily="34" charset="0"/>
                        </a:rPr>
                        <a:t>Enfermería en </a:t>
                      </a:r>
                      <a:r>
                        <a:rPr lang="es-CO" sz="1200" b="0" i="0" u="none" strike="noStrike" dirty="0" smtClean="0">
                          <a:solidFill>
                            <a:srgbClr val="000000"/>
                          </a:solidFill>
                          <a:effectLst/>
                          <a:latin typeface="Arial" panose="020B0604020202020204" pitchFamily="34" charset="0"/>
                        </a:rPr>
                        <a:t>Cuidados </a:t>
                      </a:r>
                      <a:r>
                        <a:rPr lang="es-CO" sz="1200" b="0" i="0" u="none" strike="noStrike" dirty="0">
                          <a:solidFill>
                            <a:srgbClr val="000000"/>
                          </a:solidFill>
                          <a:effectLst/>
                          <a:latin typeface="Arial" panose="020B0604020202020204" pitchFamily="34" charset="0"/>
                        </a:rPr>
                        <a:t>Paliativos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200" b="0" i="0" u="none" strike="noStrike" dirty="0" smtClean="0">
                          <a:solidFill>
                            <a:srgbClr val="000000"/>
                          </a:solidFill>
                          <a:effectLst/>
                          <a:latin typeface="Arial" panose="020B0604020202020204" pitchFamily="34" charset="0"/>
                        </a:rPr>
                        <a:t>MARÍA </a:t>
                      </a:r>
                      <a:r>
                        <a:rPr lang="es-CO" sz="1200" b="0" i="0" u="none" strike="noStrike" dirty="0">
                          <a:solidFill>
                            <a:srgbClr val="000000"/>
                          </a:solidFill>
                          <a:effectLst/>
                          <a:latin typeface="Arial" panose="020B0604020202020204" pitchFamily="34" charset="0"/>
                        </a:rPr>
                        <a:t>ALEJANDRA BARBOSA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200" b="0" i="0" u="none" strike="noStrike" dirty="0">
                          <a:solidFill>
                            <a:srgbClr val="000000"/>
                          </a:solidFill>
                          <a:effectLst/>
                          <a:latin typeface="Arial" panose="020B0604020202020204" pitchFamily="34" charset="0"/>
                        </a:rPr>
                        <a:t>Horas  a la semana 6 No. de créditos 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200" b="0" i="0" u="none" strike="noStrike">
                          <a:solidFill>
                            <a:srgbClr val="000000"/>
                          </a:solidFill>
                          <a:effectLst/>
                          <a:latin typeface="Arial" panose="020B0604020202020204" pitchFamily="34" charset="0"/>
                        </a:rPr>
                        <a:t>DOCENTE VISITANTE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95192197"/>
                  </a:ext>
                </a:extLst>
              </a:tr>
              <a:tr h="920182">
                <a:tc>
                  <a:txBody>
                    <a:bodyPr/>
                    <a:lstStyle/>
                    <a:p>
                      <a:pPr algn="ctr" fontAlgn="ctr"/>
                      <a:r>
                        <a:rPr lang="es-CO"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Arial" panose="020B0604020202020204" pitchFamily="34" charset="0"/>
                        </a:rPr>
                        <a:t>Finanzas </a:t>
                      </a:r>
                      <a:r>
                        <a:rPr lang="es-CO" sz="1200" b="0" i="0" u="none" strike="noStrike" dirty="0" smtClean="0">
                          <a:solidFill>
                            <a:srgbClr val="000000"/>
                          </a:solidFill>
                          <a:effectLst/>
                          <a:latin typeface="Arial" panose="020B0604020202020204" pitchFamily="34" charset="0"/>
                        </a:rPr>
                        <a:t>Básicas </a:t>
                      </a:r>
                      <a:r>
                        <a:rPr lang="es-CO" sz="1200" b="0" i="0" u="none" strike="noStrike" dirty="0">
                          <a:solidFill>
                            <a:srgbClr val="000000"/>
                          </a:solidFill>
                          <a:effectLst/>
                          <a:latin typeface="Arial" panose="020B0604020202020204" pitchFamily="34" charset="0"/>
                        </a:rPr>
                        <a:t>para no financieros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Arial" panose="020B0604020202020204" pitchFamily="34" charset="0"/>
                        </a:rPr>
                        <a:t>JORGE </a:t>
                      </a:r>
                      <a:r>
                        <a:rPr lang="es-CO" sz="1200" b="0" i="0" u="none" strike="noStrike" dirty="0" smtClean="0">
                          <a:solidFill>
                            <a:srgbClr val="000000"/>
                          </a:solidFill>
                          <a:effectLst/>
                          <a:latin typeface="Arial" panose="020B0604020202020204" pitchFamily="34" charset="0"/>
                        </a:rPr>
                        <a:t>IVÁN </a:t>
                      </a:r>
                      <a:r>
                        <a:rPr lang="es-CO" sz="1200" b="0" i="0" u="none" strike="noStrike" dirty="0">
                          <a:solidFill>
                            <a:srgbClr val="000000"/>
                          </a:solidFill>
                          <a:effectLst/>
                          <a:latin typeface="Arial" panose="020B0604020202020204" pitchFamily="34" charset="0"/>
                        </a:rPr>
                        <a:t>AYALA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Horas a</a:t>
                      </a:r>
                      <a:r>
                        <a:rPr lang="es-CO" sz="1200" b="0" i="0" u="none" strike="noStrike" baseline="0" dirty="0" smtClean="0">
                          <a:solidFill>
                            <a:srgbClr val="000000"/>
                          </a:solidFill>
                          <a:effectLst/>
                          <a:latin typeface="Arial" panose="020B0604020202020204" pitchFamily="34" charset="0"/>
                        </a:rPr>
                        <a:t> la semana No. 2</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Arial" panose="020B0604020202020204" pitchFamily="34" charset="0"/>
                        </a:rPr>
                        <a:t>DOCENTE VISITANTE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83818661"/>
                  </a:ext>
                </a:extLst>
              </a:tr>
            </a:tbl>
          </a:graphicData>
        </a:graphic>
      </p:graphicFrame>
    </p:spTree>
    <p:extLst>
      <p:ext uri="{BB962C8B-B14F-4D97-AF65-F5344CB8AC3E}">
        <p14:creationId xmlns:p14="http://schemas.microsoft.com/office/powerpoint/2010/main" val="6578164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203848" y="483518"/>
            <a:ext cx="5832648" cy="369332"/>
          </a:xfrm>
          <a:prstGeom prst="rect">
            <a:avLst/>
          </a:prstGeom>
          <a:noFill/>
        </p:spPr>
        <p:txBody>
          <a:bodyPr wrap="square" rtlCol="0">
            <a:spAutoFit/>
          </a:bodyPr>
          <a:lstStyle/>
          <a:p>
            <a:pPr algn="r"/>
            <a:r>
              <a:rPr lang="es-ES" b="1" dirty="0" smtClean="0">
                <a:solidFill>
                  <a:schemeClr val="bg1"/>
                </a:solidFill>
                <a:latin typeface="Bahnschrift" panose="020B0502040204020203" pitchFamily="34" charset="0"/>
              </a:rPr>
              <a:t>GRADUADOS</a:t>
            </a:r>
            <a:endParaRPr lang="es-ES" b="1" dirty="0">
              <a:solidFill>
                <a:schemeClr val="bg1"/>
              </a:solidFill>
              <a:latin typeface="Bahnschrift" panose="020B0502040204020203"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1713023875"/>
              </p:ext>
            </p:extLst>
          </p:nvPr>
        </p:nvGraphicFramePr>
        <p:xfrm>
          <a:off x="287523" y="987575"/>
          <a:ext cx="5040561" cy="2880360"/>
        </p:xfrm>
        <a:graphic>
          <a:graphicData uri="http://schemas.openxmlformats.org/drawingml/2006/table">
            <a:tbl>
              <a:tblPr firstRow="1" bandRow="1">
                <a:tableStyleId>{0E3FDE45-AF77-4B5C-9715-49D594BDF05E}</a:tableStyleId>
              </a:tblPr>
              <a:tblGrid>
                <a:gridCol w="2024387">
                  <a:extLst>
                    <a:ext uri="{9D8B030D-6E8A-4147-A177-3AD203B41FA5}">
                      <a16:colId xmlns:a16="http://schemas.microsoft.com/office/drawing/2014/main" xmlns="" val="20000"/>
                    </a:ext>
                  </a:extLst>
                </a:gridCol>
                <a:gridCol w="1335987">
                  <a:extLst>
                    <a:ext uri="{9D8B030D-6E8A-4147-A177-3AD203B41FA5}">
                      <a16:colId xmlns:a16="http://schemas.microsoft.com/office/drawing/2014/main" xmlns="" val="20001"/>
                    </a:ext>
                  </a:extLst>
                </a:gridCol>
                <a:gridCol w="1680187">
                  <a:extLst>
                    <a:ext uri="{9D8B030D-6E8A-4147-A177-3AD203B41FA5}">
                      <a16:colId xmlns:a16="http://schemas.microsoft.com/office/drawing/2014/main" xmlns="" val="20002"/>
                    </a:ext>
                  </a:extLst>
                </a:gridCol>
              </a:tblGrid>
              <a:tr h="275763">
                <a:tc>
                  <a:txBody>
                    <a:bodyPr/>
                    <a:lstStyle/>
                    <a:p>
                      <a:r>
                        <a:rPr lang="es-ES" sz="1400" dirty="0" smtClean="0">
                          <a:solidFill>
                            <a:srgbClr val="943634"/>
                          </a:solidFill>
                          <a:latin typeface="Bahnschrift" panose="020B0502040204020203" pitchFamily="34" charset="0"/>
                        </a:rPr>
                        <a:t>PROGRAMA</a:t>
                      </a:r>
                      <a:endParaRPr lang="es-ES" sz="1400" dirty="0">
                        <a:solidFill>
                          <a:srgbClr val="943634"/>
                        </a:solidFill>
                        <a:latin typeface="Bahnschrift" panose="020B0502040204020203" pitchFamily="34" charset="0"/>
                        <a:cs typeface="Arial" panose="020B0604020202020204" pitchFamily="34" charset="0"/>
                      </a:endParaRPr>
                    </a:p>
                  </a:txBody>
                  <a:tcPr/>
                </a:tc>
                <a:tc>
                  <a:txBody>
                    <a:bodyPr/>
                    <a:lstStyle/>
                    <a:p>
                      <a:pPr algn="ctr"/>
                      <a:r>
                        <a:rPr lang="es-ES" sz="1400" dirty="0" smtClean="0">
                          <a:solidFill>
                            <a:srgbClr val="943634"/>
                          </a:solidFill>
                          <a:latin typeface="Bahnschrift" panose="020B0502040204020203" pitchFamily="34" charset="0"/>
                        </a:rPr>
                        <a:t>2017</a:t>
                      </a:r>
                      <a:endParaRPr lang="es-ES" sz="1400" dirty="0">
                        <a:solidFill>
                          <a:srgbClr val="943634"/>
                        </a:solidFill>
                        <a:latin typeface="Bahnschrift" panose="020B0502040204020203" pitchFamily="34" charset="0"/>
                        <a:cs typeface="Arial" panose="020B0604020202020204" pitchFamily="34" charset="0"/>
                      </a:endParaRPr>
                    </a:p>
                  </a:txBody>
                  <a:tcPr/>
                </a:tc>
                <a:tc>
                  <a:txBody>
                    <a:bodyPr/>
                    <a:lstStyle/>
                    <a:p>
                      <a:pPr algn="ctr"/>
                      <a:r>
                        <a:rPr lang="es-ES" sz="1400" dirty="0" smtClean="0">
                          <a:solidFill>
                            <a:srgbClr val="943634"/>
                          </a:solidFill>
                          <a:latin typeface="Bahnschrift" panose="020B0502040204020203" pitchFamily="34" charset="0"/>
                        </a:rPr>
                        <a:t>2018</a:t>
                      </a:r>
                      <a:endParaRPr lang="es-ES" sz="1400" dirty="0">
                        <a:solidFill>
                          <a:srgbClr val="943634"/>
                        </a:solidFill>
                        <a:latin typeface="Bahnschrift" panose="020B0502040204020203" pitchFamily="34" charset="0"/>
                        <a:cs typeface="Arial" panose="020B0604020202020204" pitchFamily="34" charset="0"/>
                      </a:endParaRPr>
                    </a:p>
                  </a:txBody>
                  <a:tcPr/>
                </a:tc>
                <a:extLst>
                  <a:ext uri="{0D108BD9-81ED-4DB2-BD59-A6C34878D82A}">
                    <a16:rowId xmlns:a16="http://schemas.microsoft.com/office/drawing/2014/main" xmlns="" val="10000"/>
                  </a:ext>
                </a:extLst>
              </a:tr>
              <a:tr h="250747">
                <a:tc>
                  <a:txBody>
                    <a:bodyPr/>
                    <a:lstStyle/>
                    <a:p>
                      <a:r>
                        <a:rPr lang="es-ES" sz="1100" dirty="0" smtClean="0">
                          <a:latin typeface="Arial" panose="020B0604020202020204" pitchFamily="34" charset="0"/>
                          <a:cs typeface="Arial" panose="020B0604020202020204" pitchFamily="34" charset="0"/>
                        </a:rPr>
                        <a:t>MEDICINA</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62</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69</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1"/>
                  </a:ext>
                </a:extLst>
              </a:tr>
              <a:tr h="250747">
                <a:tc>
                  <a:txBody>
                    <a:bodyPr/>
                    <a:lstStyle/>
                    <a:p>
                      <a:r>
                        <a:rPr lang="es-ES" sz="1100" dirty="0" smtClean="0">
                          <a:latin typeface="Arial" panose="020B0604020202020204" pitchFamily="34" charset="0"/>
                          <a:cs typeface="Arial" panose="020B0604020202020204" pitchFamily="34" charset="0"/>
                        </a:rPr>
                        <a:t>ENFERMERÍA</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54</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36</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2"/>
                  </a:ext>
                </a:extLst>
              </a:tr>
              <a:tr h="426271">
                <a:tc>
                  <a:txBody>
                    <a:bodyPr/>
                    <a:lstStyle/>
                    <a:p>
                      <a:r>
                        <a:rPr lang="es-ES" sz="1100" dirty="0" smtClean="0">
                          <a:latin typeface="Arial" panose="020B0604020202020204" pitchFamily="34" charset="0"/>
                          <a:cs typeface="Arial" panose="020B0604020202020204" pitchFamily="34" charset="0"/>
                        </a:rPr>
                        <a:t>ESPECIALIZACIONES</a:t>
                      </a:r>
                      <a:r>
                        <a:rPr lang="es-ES" sz="1100" baseline="0" dirty="0" smtClean="0">
                          <a:latin typeface="Arial" panose="020B0604020202020204" pitchFamily="34" charset="0"/>
                          <a:cs typeface="Arial" panose="020B0604020202020204" pitchFamily="34" charset="0"/>
                        </a:rPr>
                        <a:t>  MÉDICAS CLÍNICAS</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22</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23</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3"/>
                  </a:ext>
                </a:extLst>
              </a:tr>
              <a:tr h="426271">
                <a:tc>
                  <a:txBody>
                    <a:bodyPr/>
                    <a:lstStyle/>
                    <a:p>
                      <a:r>
                        <a:rPr lang="es-ES" sz="1100" dirty="0" smtClean="0">
                          <a:latin typeface="Arial" panose="020B0604020202020204" pitchFamily="34" charset="0"/>
                          <a:cs typeface="Arial" panose="020B0604020202020204" pitchFamily="34" charset="0"/>
                        </a:rPr>
                        <a:t>ESPECIALIZACIONES ENFERMERIA CLÍNICAS</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6</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0</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4"/>
                  </a:ext>
                </a:extLst>
              </a:tr>
              <a:tr h="426271">
                <a:tc>
                  <a:txBody>
                    <a:bodyPr/>
                    <a:lstStyle/>
                    <a:p>
                      <a:r>
                        <a:rPr lang="es-ES" sz="1100" dirty="0" smtClean="0">
                          <a:latin typeface="Arial" panose="020B0604020202020204" pitchFamily="34" charset="0"/>
                          <a:cs typeface="Arial" panose="020B0604020202020204" pitchFamily="34" charset="0"/>
                        </a:rPr>
                        <a:t>ESPECIALIZACIONES NO CLÍNICAS</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40</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36</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250747">
                <a:tc>
                  <a:txBody>
                    <a:bodyPr/>
                    <a:lstStyle/>
                    <a:p>
                      <a:r>
                        <a:rPr lang="es-ES" sz="1100" dirty="0" smtClean="0">
                          <a:latin typeface="Arial" panose="020B0604020202020204" pitchFamily="34" charset="0"/>
                          <a:cs typeface="Arial" panose="020B0604020202020204" pitchFamily="34" charset="0"/>
                        </a:rPr>
                        <a:t>ESP EN CONVENIO</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89</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54</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6"/>
                  </a:ext>
                </a:extLst>
              </a:tr>
              <a:tr h="250747">
                <a:tc>
                  <a:txBody>
                    <a:bodyPr/>
                    <a:lstStyle/>
                    <a:p>
                      <a:r>
                        <a:rPr lang="es-ES" sz="1100" dirty="0" smtClean="0">
                          <a:latin typeface="Arial" panose="020B0604020202020204" pitchFamily="34" charset="0"/>
                          <a:cs typeface="Arial" panose="020B0604020202020204" pitchFamily="34" charset="0"/>
                        </a:rPr>
                        <a:t>MAESTRÍA</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0</a:t>
                      </a:r>
                      <a:endParaRPr lang="es-ES" sz="1100" dirty="0">
                        <a:latin typeface="Arial" panose="020B0604020202020204" pitchFamily="34" charset="0"/>
                        <a:cs typeface="Arial" panose="020B0604020202020204" pitchFamily="34" charset="0"/>
                      </a:endParaRPr>
                    </a:p>
                  </a:txBody>
                  <a:tcPr/>
                </a:tc>
                <a:tc>
                  <a:txBody>
                    <a:bodyPr/>
                    <a:lstStyle/>
                    <a:p>
                      <a:pPr algn="ctr"/>
                      <a:r>
                        <a:rPr lang="es-ES" sz="1100" dirty="0" smtClean="0">
                          <a:latin typeface="Arial" panose="020B0604020202020204" pitchFamily="34" charset="0"/>
                          <a:cs typeface="Arial" panose="020B0604020202020204" pitchFamily="34" charset="0"/>
                        </a:rPr>
                        <a:t>7</a:t>
                      </a:r>
                      <a:endParaRPr lang="es-ES"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7"/>
                  </a:ext>
                </a:extLst>
              </a:tr>
              <a:tr h="250747">
                <a:tc>
                  <a:txBody>
                    <a:bodyPr/>
                    <a:lstStyle/>
                    <a:p>
                      <a:r>
                        <a:rPr lang="es-ES" sz="1100" b="1" dirty="0" smtClean="0">
                          <a:latin typeface="Arial" panose="020B0604020202020204" pitchFamily="34" charset="0"/>
                          <a:cs typeface="Arial" panose="020B0604020202020204" pitchFamily="34" charset="0"/>
                        </a:rPr>
                        <a:t>TOTAL</a:t>
                      </a:r>
                      <a:endParaRPr lang="es-ES" sz="1100" b="1" dirty="0">
                        <a:latin typeface="Arial" panose="020B0604020202020204" pitchFamily="34" charset="0"/>
                        <a:cs typeface="Arial" panose="020B0604020202020204" pitchFamily="34" charset="0"/>
                      </a:endParaRPr>
                    </a:p>
                  </a:txBody>
                  <a:tcPr/>
                </a:tc>
                <a:tc>
                  <a:txBody>
                    <a:bodyPr/>
                    <a:lstStyle/>
                    <a:p>
                      <a:pPr algn="ctr"/>
                      <a:r>
                        <a:rPr lang="es-ES" sz="1100" b="1" dirty="0" smtClean="0">
                          <a:latin typeface="Arial" panose="020B0604020202020204" pitchFamily="34" charset="0"/>
                          <a:cs typeface="Arial" panose="020B0604020202020204" pitchFamily="34" charset="0"/>
                        </a:rPr>
                        <a:t>273</a:t>
                      </a:r>
                      <a:endParaRPr lang="es-ES" sz="1100" b="1" dirty="0">
                        <a:latin typeface="Arial" panose="020B0604020202020204" pitchFamily="34" charset="0"/>
                        <a:cs typeface="Arial" panose="020B0604020202020204" pitchFamily="34" charset="0"/>
                      </a:endParaRPr>
                    </a:p>
                  </a:txBody>
                  <a:tcPr/>
                </a:tc>
                <a:tc>
                  <a:txBody>
                    <a:bodyPr/>
                    <a:lstStyle/>
                    <a:p>
                      <a:pPr algn="ctr"/>
                      <a:r>
                        <a:rPr lang="es-ES" sz="1100" b="1" dirty="0" smtClean="0">
                          <a:latin typeface="Arial" panose="020B0604020202020204" pitchFamily="34" charset="0"/>
                          <a:cs typeface="Arial" panose="020B0604020202020204" pitchFamily="34" charset="0"/>
                        </a:rPr>
                        <a:t>225</a:t>
                      </a:r>
                      <a:endParaRPr lang="es-ES" sz="11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8"/>
                  </a:ext>
                </a:extLst>
              </a:tr>
            </a:tbl>
          </a:graphicData>
        </a:graphic>
      </p:graphicFrame>
      <p:sp>
        <p:nvSpPr>
          <p:cNvPr id="9" name="Marcador de contenido 8"/>
          <p:cNvSpPr>
            <a:spLocks noGrp="1"/>
          </p:cNvSpPr>
          <p:nvPr>
            <p:ph sz="half" idx="1"/>
          </p:nvPr>
        </p:nvSpPr>
        <p:spPr>
          <a:xfrm>
            <a:off x="5076056" y="976755"/>
            <a:ext cx="3610744" cy="896164"/>
          </a:xfrm>
        </p:spPr>
        <p:txBody>
          <a:bodyPr>
            <a:normAutofit lnSpcReduction="10000"/>
          </a:bodyPr>
          <a:lstStyle/>
          <a:p>
            <a:r>
              <a:rPr lang="es-CO" sz="1400" dirty="0" smtClean="0"/>
              <a:t>Los Egresados siguen teniendo una amplia participación en los diferentes proyectos </a:t>
            </a:r>
            <a:r>
              <a:rPr lang="es-CO" sz="1400" dirty="0"/>
              <a:t>solidarios </a:t>
            </a:r>
            <a:r>
              <a:rPr lang="es-CO" sz="1400" dirty="0" smtClean="0"/>
              <a:t> de Proyección Social e Investigación de la Facultad.</a:t>
            </a:r>
            <a:endParaRPr lang="es-CO" sz="1400" dirty="0"/>
          </a:p>
        </p:txBody>
      </p:sp>
      <p:pic>
        <p:nvPicPr>
          <p:cNvPr id="5" name="Imagen 4"/>
          <p:cNvPicPr/>
          <p:nvPr/>
        </p:nvPicPr>
        <p:blipFill>
          <a:blip r:embed="rId2" cstate="print">
            <a:extLst>
              <a:ext uri="{28A0092B-C50C-407E-A947-70E740481C1C}">
                <a14:useLocalDpi xmlns:a14="http://schemas.microsoft.com/office/drawing/2010/main" val="0"/>
              </a:ext>
            </a:extLst>
          </a:blip>
          <a:stretch>
            <a:fillRect/>
          </a:stretch>
        </p:blipFill>
        <p:spPr>
          <a:xfrm>
            <a:off x="5567282" y="1926237"/>
            <a:ext cx="2880320" cy="1871112"/>
          </a:xfrm>
          <a:prstGeom prst="rect">
            <a:avLst/>
          </a:prstGeom>
          <a:ln w="88900" cap="sq" cmpd="thickThin">
            <a:solidFill>
              <a:srgbClr val="943634"/>
            </a:solidFill>
            <a:prstDash val="solid"/>
            <a:miter lim="800000"/>
          </a:ln>
          <a:effectLst>
            <a:innerShdw blurRad="76200">
              <a:srgbClr val="000000"/>
            </a:innerShdw>
          </a:effectLst>
        </p:spPr>
      </p:pic>
      <p:graphicFrame>
        <p:nvGraphicFramePr>
          <p:cNvPr id="3" name="Tabla 2"/>
          <p:cNvGraphicFramePr>
            <a:graphicFrameLocks noGrp="1"/>
          </p:cNvGraphicFramePr>
          <p:nvPr>
            <p:extLst>
              <p:ext uri="{D42A27DB-BD31-4B8C-83A1-F6EECF244321}">
                <p14:modId xmlns:p14="http://schemas.microsoft.com/office/powerpoint/2010/main" val="1771273680"/>
              </p:ext>
            </p:extLst>
          </p:nvPr>
        </p:nvGraphicFramePr>
        <p:xfrm>
          <a:off x="611560" y="3957195"/>
          <a:ext cx="6624736" cy="1040829"/>
        </p:xfrm>
        <a:graphic>
          <a:graphicData uri="http://schemas.openxmlformats.org/drawingml/2006/table">
            <a:tbl>
              <a:tblPr firstRow="1" bandRow="1"/>
              <a:tblGrid>
                <a:gridCol w="4013003">
                  <a:extLst>
                    <a:ext uri="{9D8B030D-6E8A-4147-A177-3AD203B41FA5}">
                      <a16:colId xmlns:a16="http://schemas.microsoft.com/office/drawing/2014/main" xmlns="" val="3158643166"/>
                    </a:ext>
                  </a:extLst>
                </a:gridCol>
                <a:gridCol w="1245155">
                  <a:extLst>
                    <a:ext uri="{9D8B030D-6E8A-4147-A177-3AD203B41FA5}">
                      <a16:colId xmlns:a16="http://schemas.microsoft.com/office/drawing/2014/main" xmlns="" val="2982294938"/>
                    </a:ext>
                  </a:extLst>
                </a:gridCol>
                <a:gridCol w="1366578">
                  <a:extLst>
                    <a:ext uri="{9D8B030D-6E8A-4147-A177-3AD203B41FA5}">
                      <a16:colId xmlns:a16="http://schemas.microsoft.com/office/drawing/2014/main" xmlns="" val="1632904014"/>
                    </a:ext>
                  </a:extLst>
                </a:gridCol>
              </a:tblGrid>
              <a:tr h="247934">
                <a:tc>
                  <a:txBody>
                    <a:bodyPr/>
                    <a:lstStyle/>
                    <a:p>
                      <a:pPr algn="ctr">
                        <a:lnSpc>
                          <a:spcPct val="107000"/>
                        </a:lnSpc>
                        <a:spcAft>
                          <a:spcPts val="800"/>
                        </a:spcAft>
                      </a:pPr>
                      <a:r>
                        <a:rPr lang="es-CO" sz="1100" b="1" dirty="0">
                          <a:solidFill>
                            <a:schemeClr val="bg1"/>
                          </a:solidFill>
                          <a:effectLst/>
                          <a:latin typeface="Bahnschrift" panose="020B0502040204020203" pitchFamily="34" charset="0"/>
                          <a:ea typeface="Calibri" panose="020F0502020204030204" pitchFamily="34" charset="0"/>
                          <a:cs typeface="Times New Roman" panose="02020603050405020304" pitchFamily="18" charset="0"/>
                        </a:rPr>
                        <a:t>GRADUADOS</a:t>
                      </a:r>
                      <a:endParaRPr lang="es-CO" sz="1100" dirty="0">
                        <a:solidFill>
                          <a:schemeClr val="bg1"/>
                        </a:solidFill>
                        <a:effectLst/>
                        <a:latin typeface="Bahnschrift" panose="020B0502040204020203" pitchFamily="34" charset="0"/>
                        <a:ea typeface="Calibri" panose="020F0502020204030204" pitchFamily="34" charset="0"/>
                        <a:cs typeface="Times New Roman" panose="02020603050405020304" pitchFamily="18" charset="0"/>
                      </a:endParaRPr>
                    </a:p>
                  </a:txBody>
                  <a:tcPr marL="68580" marR="6858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a:lnSpc>
                          <a:spcPct val="107000"/>
                        </a:lnSpc>
                        <a:spcAft>
                          <a:spcPts val="800"/>
                        </a:spcAft>
                      </a:pPr>
                      <a:r>
                        <a:rPr lang="es-CO" sz="1100" b="1" dirty="0" smtClean="0">
                          <a:solidFill>
                            <a:schemeClr val="bg1"/>
                          </a:solidFill>
                          <a:effectLst/>
                          <a:latin typeface="Bahnschrift" panose="020B0502040204020203" pitchFamily="34" charset="0"/>
                          <a:ea typeface="Calibri" panose="020F0502020204030204" pitchFamily="34" charset="0"/>
                          <a:cs typeface="Times New Roman" panose="02020603050405020304" pitchFamily="18" charset="0"/>
                        </a:rPr>
                        <a:t>2017</a:t>
                      </a:r>
                      <a:endParaRPr lang="es-CO" sz="1100" dirty="0">
                        <a:solidFill>
                          <a:schemeClr val="bg1"/>
                        </a:solidFill>
                        <a:effectLst/>
                        <a:latin typeface="Bahnschrift" panose="020B0502040204020203"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a:lnSpc>
                          <a:spcPct val="107000"/>
                        </a:lnSpc>
                        <a:spcAft>
                          <a:spcPts val="800"/>
                        </a:spcAft>
                      </a:pPr>
                      <a:r>
                        <a:rPr lang="es-CO" sz="1100" b="1" dirty="0">
                          <a:solidFill>
                            <a:schemeClr val="bg1"/>
                          </a:solidFill>
                          <a:effectLst/>
                          <a:latin typeface="Bahnschrift" panose="020B0502040204020203" pitchFamily="34" charset="0"/>
                          <a:ea typeface="Calibri" panose="020F0502020204030204" pitchFamily="34" charset="0"/>
                          <a:cs typeface="Times New Roman" panose="02020603050405020304" pitchFamily="18" charset="0"/>
                        </a:rPr>
                        <a:t>2018</a:t>
                      </a:r>
                      <a:endParaRPr lang="es-CO" sz="1100" dirty="0">
                        <a:solidFill>
                          <a:schemeClr val="bg1"/>
                        </a:solidFill>
                        <a:effectLst/>
                        <a:latin typeface="Bahnschrift" panose="020B0502040204020203" pitchFamily="34" charset="0"/>
                        <a:ea typeface="Calibri" panose="020F0502020204030204" pitchFamily="34" charset="0"/>
                        <a:cs typeface="Times New Roman" panose="02020603050405020304" pitchFamily="18" charset="0"/>
                      </a:endParaRPr>
                    </a:p>
                  </a:txBody>
                  <a:tcPr marL="68580" marR="6858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xmlns="" val="1745376974"/>
                  </a:ext>
                </a:extLst>
              </a:tr>
              <a:tr h="248263">
                <a:tc>
                  <a:txBody>
                    <a:bodyPr/>
                    <a:lstStyle/>
                    <a:p>
                      <a:pPr>
                        <a:lnSpc>
                          <a:spcPct val="107000"/>
                        </a:lnSpc>
                        <a:spcAft>
                          <a:spcPts val="800"/>
                        </a:spcAft>
                      </a:pPr>
                      <a:r>
                        <a:rPr lang="es-CO" sz="1200" dirty="0">
                          <a:effectLst/>
                          <a:latin typeface="Arial" panose="020B0604020202020204" pitchFamily="34" charset="0"/>
                          <a:ea typeface="Calibri" panose="020F0502020204030204" pitchFamily="34" charset="0"/>
                          <a:cs typeface="Arial" panose="020B0604020202020204" pitchFamily="34" charset="0"/>
                        </a:rPr>
                        <a:t>Universidad </a:t>
                      </a:r>
                      <a:r>
                        <a:rPr lang="es-CO" sz="1200" dirty="0" err="1">
                          <a:effectLst/>
                          <a:latin typeface="Arial" panose="020B0604020202020204" pitchFamily="34" charset="0"/>
                          <a:ea typeface="Calibri" panose="020F0502020204030204" pitchFamily="34" charset="0"/>
                          <a:cs typeface="Arial" panose="020B0604020202020204" pitchFamily="34" charset="0"/>
                        </a:rPr>
                        <a:t>Surcolombiana</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tc>
                  <a:txBody>
                    <a:bodyPr/>
                    <a:lstStyle/>
                    <a:p>
                      <a:pPr algn="ctr">
                        <a:lnSpc>
                          <a:spcPct val="107000"/>
                        </a:lnSpc>
                        <a:spcAft>
                          <a:spcPts val="800"/>
                        </a:spcAft>
                      </a:pPr>
                      <a:r>
                        <a:rPr lang="es-CO" sz="1200" b="1">
                          <a:effectLst/>
                          <a:latin typeface="Arial" panose="020B0604020202020204" pitchFamily="34" charset="0"/>
                          <a:ea typeface="Calibri" panose="020F0502020204030204" pitchFamily="34" charset="0"/>
                          <a:cs typeface="Arial" panose="020B0604020202020204" pitchFamily="34" charset="0"/>
                        </a:rPr>
                        <a:t>1391</a:t>
                      </a:r>
                      <a:endParaRPr lang="es-CO" sz="120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tc>
                  <a:txBody>
                    <a:bodyPr/>
                    <a:lstStyle/>
                    <a:p>
                      <a:pPr algn="ctr">
                        <a:lnSpc>
                          <a:spcPct val="107000"/>
                        </a:lnSpc>
                        <a:spcAft>
                          <a:spcPts val="800"/>
                        </a:spcAft>
                      </a:pPr>
                      <a:r>
                        <a:rPr lang="es-CO" sz="1200" b="1" dirty="0">
                          <a:effectLst/>
                          <a:latin typeface="Arial" panose="020B0604020202020204" pitchFamily="34" charset="0"/>
                          <a:ea typeface="Calibri" panose="020F0502020204030204" pitchFamily="34" charset="0"/>
                          <a:cs typeface="Arial" panose="020B0604020202020204" pitchFamily="34" charset="0"/>
                        </a:rPr>
                        <a:t>1979</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extLst>
                  <a:ext uri="{0D108BD9-81ED-4DB2-BD59-A6C34878D82A}">
                    <a16:rowId xmlns:a16="http://schemas.microsoft.com/office/drawing/2014/main" xmlns="" val="3444991543"/>
                  </a:ext>
                </a:extLst>
              </a:tr>
              <a:tr h="263731">
                <a:tc>
                  <a:txBody>
                    <a:bodyPr/>
                    <a:lstStyle/>
                    <a:p>
                      <a:pPr>
                        <a:lnSpc>
                          <a:spcPct val="107000"/>
                        </a:lnSpc>
                        <a:spcAft>
                          <a:spcPts val="800"/>
                        </a:spcAft>
                      </a:pPr>
                      <a:r>
                        <a:rPr lang="es-CO" sz="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Facultad: Medicina - Enfermería - Postgrados </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E9E9"/>
                    </a:solidFill>
                  </a:tcPr>
                </a:tc>
                <a:tc>
                  <a:txBody>
                    <a:bodyPr/>
                    <a:lstStyle/>
                    <a:p>
                      <a:pPr algn="ctr">
                        <a:lnSpc>
                          <a:spcPct val="107000"/>
                        </a:lnSpc>
                        <a:spcAft>
                          <a:spcPts val="800"/>
                        </a:spcAft>
                      </a:pPr>
                      <a:r>
                        <a:rPr lang="es-CO" sz="1200" b="1" dirty="0">
                          <a:effectLst/>
                          <a:latin typeface="Arial" panose="020B0604020202020204" pitchFamily="34" charset="0"/>
                          <a:ea typeface="Calibri" panose="020F0502020204030204" pitchFamily="34" charset="0"/>
                          <a:cs typeface="Arial" panose="020B0604020202020204" pitchFamily="34" charset="0"/>
                        </a:rPr>
                        <a:t>270</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E9E9"/>
                    </a:solidFill>
                  </a:tcPr>
                </a:tc>
                <a:tc>
                  <a:txBody>
                    <a:bodyPr/>
                    <a:lstStyle/>
                    <a:p>
                      <a:pPr algn="ctr">
                        <a:lnSpc>
                          <a:spcPct val="107000"/>
                        </a:lnSpc>
                        <a:spcAft>
                          <a:spcPts val="800"/>
                        </a:spcAft>
                      </a:pPr>
                      <a:r>
                        <a:rPr lang="es-CO" sz="1200" b="1" dirty="0">
                          <a:effectLst/>
                          <a:latin typeface="Arial" panose="020B0604020202020204" pitchFamily="34" charset="0"/>
                          <a:ea typeface="Calibri" panose="020F0502020204030204" pitchFamily="34" charset="0"/>
                          <a:cs typeface="Arial" panose="020B0604020202020204" pitchFamily="34" charset="0"/>
                        </a:rPr>
                        <a:t>225</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E9E9"/>
                    </a:solidFill>
                  </a:tcPr>
                </a:tc>
                <a:extLst>
                  <a:ext uri="{0D108BD9-81ED-4DB2-BD59-A6C34878D82A}">
                    <a16:rowId xmlns:a16="http://schemas.microsoft.com/office/drawing/2014/main" xmlns="" val="188125847"/>
                  </a:ext>
                </a:extLst>
              </a:tr>
              <a:tr h="248263">
                <a:tc>
                  <a:txBody>
                    <a:bodyPr/>
                    <a:lstStyle/>
                    <a:p>
                      <a:pPr>
                        <a:lnSpc>
                          <a:spcPct val="107000"/>
                        </a:lnSpc>
                        <a:spcAft>
                          <a:spcPts val="800"/>
                        </a:spcAft>
                      </a:pPr>
                      <a:r>
                        <a:rPr lang="es-CO" sz="1200">
                          <a:effectLst/>
                          <a:latin typeface="Arial" panose="020B0604020202020204" pitchFamily="34" charset="0"/>
                          <a:ea typeface="Calibri" panose="020F0502020204030204" pitchFamily="34" charset="0"/>
                          <a:cs typeface="Arial" panose="020B0604020202020204" pitchFamily="34" charset="0"/>
                        </a:rPr>
                        <a:t>% de Profesionales graduados por la facultad</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tc>
                  <a:txBody>
                    <a:bodyPr/>
                    <a:lstStyle/>
                    <a:p>
                      <a:pPr algn="ctr">
                        <a:lnSpc>
                          <a:spcPct val="107000"/>
                        </a:lnSpc>
                        <a:spcAft>
                          <a:spcPts val="800"/>
                        </a:spcAft>
                      </a:pPr>
                      <a:r>
                        <a:rPr lang="es-CO" sz="1200" b="1">
                          <a:effectLst/>
                          <a:latin typeface="Arial" panose="020B0604020202020204" pitchFamily="34" charset="0"/>
                          <a:ea typeface="Calibri" panose="020F0502020204030204" pitchFamily="34" charset="0"/>
                          <a:cs typeface="Arial" panose="020B0604020202020204" pitchFamily="34" charset="0"/>
                        </a:rPr>
                        <a:t>19%</a:t>
                      </a:r>
                      <a:endParaRPr lang="es-CO" sz="1200">
                        <a:effectLst/>
                        <a:latin typeface="Arial" panose="020B060402020202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tc>
                  <a:txBody>
                    <a:bodyPr/>
                    <a:lstStyle/>
                    <a:p>
                      <a:pPr algn="ctr">
                        <a:lnSpc>
                          <a:spcPct val="107000"/>
                        </a:lnSpc>
                        <a:spcAft>
                          <a:spcPts val="800"/>
                        </a:spcAft>
                      </a:pPr>
                      <a:r>
                        <a:rPr lang="es-CO" sz="1200" b="1" dirty="0">
                          <a:effectLst/>
                          <a:latin typeface="Arial" panose="020B0604020202020204" pitchFamily="34" charset="0"/>
                          <a:ea typeface="Calibri" panose="020F0502020204030204" pitchFamily="34" charset="0"/>
                          <a:cs typeface="Arial" panose="020B0604020202020204" pitchFamily="34" charset="0"/>
                        </a:rPr>
                        <a:t>11%</a:t>
                      </a:r>
                      <a:endParaRPr lang="es-CO"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D0D0"/>
                    </a:solidFill>
                  </a:tcPr>
                </a:tc>
                <a:extLst>
                  <a:ext uri="{0D108BD9-81ED-4DB2-BD59-A6C34878D82A}">
                    <a16:rowId xmlns:a16="http://schemas.microsoft.com/office/drawing/2014/main" xmlns="" val="2400582335"/>
                  </a:ext>
                </a:extLst>
              </a:tr>
            </a:tbl>
          </a:graphicData>
        </a:graphic>
      </p:graphicFrame>
    </p:spTree>
    <p:extLst>
      <p:ext uri="{BB962C8B-B14F-4D97-AF65-F5344CB8AC3E}">
        <p14:creationId xmlns:p14="http://schemas.microsoft.com/office/powerpoint/2010/main" val="1050369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07288" cy="857250"/>
          </a:xfrm>
        </p:spPr>
        <p:txBody>
          <a:bodyPr>
            <a:normAutofit/>
          </a:bodyPr>
          <a:lstStyle/>
          <a:p>
            <a:pPr algn="r"/>
            <a:r>
              <a:rPr lang="es-CO" sz="2000" b="1" dirty="0" smtClean="0">
                <a:solidFill>
                  <a:schemeClr val="bg1"/>
                </a:solidFill>
                <a:latin typeface="Bahnschrift" panose="020B0502040204020203" pitchFamily="34" charset="0"/>
              </a:rPr>
              <a:t>CENTRO DE PRÁCTICAS FORMATIVAS</a:t>
            </a:r>
            <a:endParaRPr lang="es-CO" sz="2000" b="1" dirty="0">
              <a:solidFill>
                <a:schemeClr val="bg1"/>
              </a:solidFill>
              <a:latin typeface="Bahnschrift" panose="020B0502040204020203" pitchFamily="34" charset="0"/>
            </a:endParaRPr>
          </a:p>
        </p:txBody>
      </p:sp>
      <p:sp>
        <p:nvSpPr>
          <p:cNvPr id="5" name="Marcador de contenido 4"/>
          <p:cNvSpPr>
            <a:spLocks noGrp="1"/>
          </p:cNvSpPr>
          <p:nvPr>
            <p:ph idx="1"/>
          </p:nvPr>
        </p:nvSpPr>
        <p:spPr>
          <a:xfrm>
            <a:off x="457200" y="915566"/>
            <a:ext cx="8229600" cy="3682504"/>
          </a:xfrm>
        </p:spPr>
        <p:txBody>
          <a:bodyPr/>
          <a:lstStyle/>
          <a:p>
            <a:r>
              <a:rPr lang="es-CO" sz="1800" dirty="0"/>
              <a:t>En el </a:t>
            </a:r>
            <a:r>
              <a:rPr lang="es-CO" sz="1800" dirty="0" smtClean="0"/>
              <a:t>proyecto </a:t>
            </a:r>
            <a:r>
              <a:rPr lang="es-CO" sz="1800" dirty="0"/>
              <a:t>Cualificación de las </a:t>
            </a:r>
            <a:r>
              <a:rPr lang="es-CO" sz="1800" dirty="0" smtClean="0"/>
              <a:t>Prácticas Formativas, </a:t>
            </a:r>
            <a:r>
              <a:rPr lang="es-CO" sz="1800" dirty="0"/>
              <a:t>se </a:t>
            </a:r>
            <a:r>
              <a:rPr lang="es-CO" sz="1800" dirty="0" smtClean="0"/>
              <a:t>mantienen </a:t>
            </a:r>
            <a:r>
              <a:rPr lang="es-CO" sz="1800" dirty="0"/>
              <a:t>las rotaciones </a:t>
            </a:r>
            <a:r>
              <a:rPr lang="es-CO" sz="1800" dirty="0" smtClean="0"/>
              <a:t>existentes:</a:t>
            </a:r>
          </a:p>
          <a:p>
            <a:endParaRPr lang="es-CO" dirty="0"/>
          </a:p>
        </p:txBody>
      </p:sp>
      <p:pic>
        <p:nvPicPr>
          <p:cNvPr id="6" name="Imagen 5" descr="Imagen relacionada">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7625" y="1607091"/>
            <a:ext cx="2063222" cy="1374998"/>
          </a:xfrm>
          <a:prstGeom prst="rect">
            <a:avLst/>
          </a:prstGeom>
          <a:ln w="88900" cap="sq" cmpd="thickThin">
            <a:solidFill>
              <a:srgbClr val="943634"/>
            </a:solidFill>
            <a:prstDash val="solid"/>
            <a:miter lim="800000"/>
          </a:ln>
          <a:effectLst>
            <a:innerShdw blurRad="76200">
              <a:srgbClr val="000000"/>
            </a:innerShdw>
          </a:effectLst>
        </p:spPr>
      </p:pic>
      <p:pic>
        <p:nvPicPr>
          <p:cNvPr id="7" name="Imagen 6" descr="Imagen relacionada">
            <a:hlinkClick r:id="rId4" tgtFrame="&quot;_blank&quot;"/>
          </p:cNvPr>
          <p:cNvPicPr/>
          <p:nvPr/>
        </p:nvPicPr>
        <p:blipFill>
          <a:blip r:embed="rId5">
            <a:extLst>
              <a:ext uri="{28A0092B-C50C-407E-A947-70E740481C1C}">
                <a14:useLocalDpi xmlns:a14="http://schemas.microsoft.com/office/drawing/2010/main" val="0"/>
              </a:ext>
            </a:extLst>
          </a:blip>
          <a:srcRect/>
          <a:stretch>
            <a:fillRect/>
          </a:stretch>
        </p:blipFill>
        <p:spPr bwMode="auto">
          <a:xfrm>
            <a:off x="1051408" y="1625927"/>
            <a:ext cx="2298534" cy="1374998"/>
          </a:xfrm>
          <a:prstGeom prst="rect">
            <a:avLst/>
          </a:prstGeom>
          <a:ln w="88900" cap="sq" cmpd="thickThin">
            <a:solidFill>
              <a:srgbClr val="943634"/>
            </a:solidFill>
            <a:prstDash val="solid"/>
            <a:miter lim="800000"/>
          </a:ln>
          <a:effectLst>
            <a:innerShdw blurRad="76200">
              <a:srgbClr val="000000"/>
            </a:innerShdw>
          </a:effectLst>
        </p:spPr>
      </p:pic>
      <p:pic>
        <p:nvPicPr>
          <p:cNvPr id="8" name="Imagen 7" descr="Imagen relacionada">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08530" y="1583428"/>
            <a:ext cx="1891862" cy="1374998"/>
          </a:xfrm>
          <a:prstGeom prst="rect">
            <a:avLst/>
          </a:prstGeom>
          <a:ln w="88900" cap="sq" cmpd="thickThin">
            <a:solidFill>
              <a:srgbClr val="943634"/>
            </a:solidFill>
            <a:prstDash val="solid"/>
            <a:miter lim="800000"/>
          </a:ln>
          <a:effectLst>
            <a:innerShdw blurRad="76200">
              <a:srgbClr val="000000"/>
            </a:innerShdw>
          </a:effectLst>
        </p:spPr>
      </p:pic>
      <p:sp>
        <p:nvSpPr>
          <p:cNvPr id="10" name="CuadroTexto 9"/>
          <p:cNvSpPr txBox="1"/>
          <p:nvPr/>
        </p:nvSpPr>
        <p:spPr>
          <a:xfrm>
            <a:off x="3739365" y="3056672"/>
            <a:ext cx="1996571" cy="230832"/>
          </a:xfrm>
          <a:prstGeom prst="rect">
            <a:avLst/>
          </a:prstGeom>
          <a:noFill/>
        </p:spPr>
        <p:txBody>
          <a:bodyPr wrap="square" rtlCol="0">
            <a:spAutoFit/>
          </a:bodyPr>
          <a:lstStyle/>
          <a:p>
            <a:r>
              <a:rPr lang="es-CO" sz="900" b="1" dirty="0" smtClean="0">
                <a:solidFill>
                  <a:srgbClr val="943634"/>
                </a:solidFill>
                <a:latin typeface="Bahnschrift" panose="020B0502040204020203" pitchFamily="34" charset="0"/>
              </a:rPr>
              <a:t>FUNDACIÓN SANTA FÉ DE BOGOTÁ</a:t>
            </a:r>
            <a:endParaRPr lang="es-CO" sz="900" b="1" dirty="0">
              <a:solidFill>
                <a:srgbClr val="943634"/>
              </a:solidFill>
              <a:latin typeface="Bahnschrift" panose="020B0502040204020203" pitchFamily="34" charset="0"/>
            </a:endParaRPr>
          </a:p>
        </p:txBody>
      </p:sp>
      <p:sp>
        <p:nvSpPr>
          <p:cNvPr id="11" name="CuadroTexto 10"/>
          <p:cNvSpPr txBox="1"/>
          <p:nvPr/>
        </p:nvSpPr>
        <p:spPr>
          <a:xfrm>
            <a:off x="981657" y="3082913"/>
            <a:ext cx="2880320" cy="230832"/>
          </a:xfrm>
          <a:prstGeom prst="rect">
            <a:avLst/>
          </a:prstGeom>
          <a:noFill/>
        </p:spPr>
        <p:txBody>
          <a:bodyPr wrap="square" rtlCol="0">
            <a:spAutoFit/>
          </a:bodyPr>
          <a:lstStyle/>
          <a:p>
            <a:r>
              <a:rPr lang="es-CO" sz="900" b="1" dirty="0" smtClean="0">
                <a:solidFill>
                  <a:srgbClr val="943634"/>
                </a:solidFill>
                <a:latin typeface="Bahnschrift" panose="020B0502040204020203" pitchFamily="34" charset="0"/>
              </a:rPr>
              <a:t>INSTITUTO NACIONAL DE CANCEROLOGÍA</a:t>
            </a:r>
            <a:endParaRPr lang="es-CO" sz="900" b="1" dirty="0">
              <a:solidFill>
                <a:srgbClr val="943634"/>
              </a:solidFill>
              <a:latin typeface="Bahnschrift" panose="020B0502040204020203" pitchFamily="34" charset="0"/>
            </a:endParaRPr>
          </a:p>
        </p:txBody>
      </p:sp>
      <p:pic>
        <p:nvPicPr>
          <p:cNvPr id="2050" name="Picture 2" descr="Imagen relacionada">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02666" y="3482930"/>
            <a:ext cx="2589584" cy="1189723"/>
          </a:xfrm>
          <a:prstGeom prst="rect">
            <a:avLst/>
          </a:prstGeom>
          <a:ln w="88900" cap="sq" cmpd="thickThin">
            <a:solidFill>
              <a:srgbClr val="943634"/>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3" name="CuadroTexto 12"/>
          <p:cNvSpPr txBox="1"/>
          <p:nvPr/>
        </p:nvSpPr>
        <p:spPr>
          <a:xfrm>
            <a:off x="5810847" y="3027346"/>
            <a:ext cx="2847254" cy="400110"/>
          </a:xfrm>
          <a:prstGeom prst="rect">
            <a:avLst/>
          </a:prstGeom>
          <a:noFill/>
        </p:spPr>
        <p:txBody>
          <a:bodyPr wrap="none" rtlCol="0">
            <a:spAutoFit/>
          </a:bodyPr>
          <a:lstStyle/>
          <a:p>
            <a:r>
              <a:rPr lang="es-CO" sz="1000" b="1" dirty="0" smtClean="0">
                <a:solidFill>
                  <a:srgbClr val="943634"/>
                </a:solidFill>
                <a:latin typeface="Bahnschrift" panose="020B0502040204020203" pitchFamily="34" charset="0"/>
              </a:rPr>
              <a:t>INSTITUTO PARA NIÑOS CIEGOS Y SORDOS DEL</a:t>
            </a:r>
          </a:p>
          <a:p>
            <a:pPr algn="ctr"/>
            <a:r>
              <a:rPr lang="es-CO" sz="1000" b="1" dirty="0" smtClean="0">
                <a:solidFill>
                  <a:srgbClr val="943634"/>
                </a:solidFill>
                <a:latin typeface="Bahnschrift" panose="020B0502040204020203" pitchFamily="34" charset="0"/>
              </a:rPr>
              <a:t> VALLE DEL CAUCA</a:t>
            </a:r>
            <a:endParaRPr lang="es-CO" sz="1000" b="1" dirty="0">
              <a:solidFill>
                <a:srgbClr val="943634"/>
              </a:solidFill>
              <a:latin typeface="Bahnschrift" panose="020B0502040204020203" pitchFamily="34" charset="0"/>
            </a:endParaRPr>
          </a:p>
        </p:txBody>
      </p:sp>
      <p:sp>
        <p:nvSpPr>
          <p:cNvPr id="14" name="CuadroTexto 13"/>
          <p:cNvSpPr txBox="1"/>
          <p:nvPr/>
        </p:nvSpPr>
        <p:spPr>
          <a:xfrm>
            <a:off x="1891225" y="4748147"/>
            <a:ext cx="2212465" cy="246221"/>
          </a:xfrm>
          <a:prstGeom prst="rect">
            <a:avLst/>
          </a:prstGeom>
          <a:noFill/>
        </p:spPr>
        <p:txBody>
          <a:bodyPr wrap="none" rtlCol="0">
            <a:spAutoFit/>
          </a:bodyPr>
          <a:lstStyle/>
          <a:p>
            <a:r>
              <a:rPr lang="es-CO" sz="1000" b="1" dirty="0" smtClean="0">
                <a:solidFill>
                  <a:srgbClr val="943634"/>
                </a:solidFill>
                <a:latin typeface="Bahnschrift" panose="020B0502040204020203" pitchFamily="34" charset="0"/>
              </a:rPr>
              <a:t>FUNDACIÓN CLÍNICA ABOOD SHAIO</a:t>
            </a:r>
            <a:endParaRPr lang="es-CO" sz="1000" b="1" dirty="0">
              <a:solidFill>
                <a:srgbClr val="943634"/>
              </a:solidFill>
              <a:latin typeface="Bahnschrift" panose="020B0502040204020203" pitchFamily="34" charset="0"/>
            </a:endParaRPr>
          </a:p>
        </p:txBody>
      </p:sp>
      <p:sp>
        <p:nvSpPr>
          <p:cNvPr id="16" name="Rectángulo 15"/>
          <p:cNvSpPr/>
          <p:nvPr/>
        </p:nvSpPr>
        <p:spPr>
          <a:xfrm>
            <a:off x="4629082" y="4729311"/>
            <a:ext cx="2855730" cy="246221"/>
          </a:xfrm>
          <a:prstGeom prst="rect">
            <a:avLst/>
          </a:prstGeom>
        </p:spPr>
        <p:txBody>
          <a:bodyPr wrap="square">
            <a:spAutoFit/>
          </a:bodyPr>
          <a:lstStyle/>
          <a:p>
            <a:r>
              <a:rPr lang="es-CO" sz="1000" b="1" dirty="0">
                <a:solidFill>
                  <a:srgbClr val="943634"/>
                </a:solidFill>
                <a:latin typeface="Bahnschrift" panose="020B0502040204020203" pitchFamily="34" charset="0"/>
              </a:rPr>
              <a:t>HOSPITAL INFANTIL UNIVERSITARIO SAN JOSÉ</a:t>
            </a:r>
          </a:p>
        </p:txBody>
      </p:sp>
      <p:pic>
        <p:nvPicPr>
          <p:cNvPr id="2052" name="Picture 4" descr="Imagen relacionada">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79236" y="3494436"/>
            <a:ext cx="2555422" cy="1176605"/>
          </a:xfrm>
          <a:prstGeom prst="rect">
            <a:avLst/>
          </a:prstGeom>
          <a:ln w="88900" cap="sq" cmpd="thickThin">
            <a:solidFill>
              <a:srgbClr val="943634"/>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3" name="Picture 2" descr="Resultado de imagen para cardio infantil">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16200000">
            <a:off x="-1152038" y="2899877"/>
            <a:ext cx="3354159" cy="655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4631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448862" cy="781595"/>
          </a:xfrm>
        </p:spPr>
        <p:txBody>
          <a:bodyPr>
            <a:normAutofit/>
          </a:bodyPr>
          <a:lstStyle/>
          <a:p>
            <a:pPr algn="r"/>
            <a:r>
              <a:rPr lang="es-ES" sz="2000" b="1" dirty="0" smtClean="0">
                <a:solidFill>
                  <a:schemeClr val="bg1"/>
                </a:solidFill>
                <a:latin typeface="Bahnschrift" panose="020B0502040204020203" pitchFamily="34" charset="0"/>
              </a:rPr>
              <a:t>ACREDITACIÓN PREGRADOS</a:t>
            </a:r>
            <a:endParaRPr lang="es-ES" sz="2000" b="1" dirty="0">
              <a:solidFill>
                <a:schemeClr val="bg1"/>
              </a:solidFill>
              <a:latin typeface="Bahnschrift" panose="020B0502040204020203" pitchFamily="34" charset="0"/>
            </a:endParaRPr>
          </a:p>
        </p:txBody>
      </p:sp>
      <p:sp>
        <p:nvSpPr>
          <p:cNvPr id="3" name="Marcador de contenido 2"/>
          <p:cNvSpPr>
            <a:spLocks noGrp="1"/>
          </p:cNvSpPr>
          <p:nvPr>
            <p:ph idx="1"/>
          </p:nvPr>
        </p:nvSpPr>
        <p:spPr>
          <a:xfrm>
            <a:off x="323528" y="2931790"/>
            <a:ext cx="5832648" cy="1728192"/>
          </a:xfrm>
        </p:spPr>
        <p:txBody>
          <a:bodyPr>
            <a:noAutofit/>
          </a:bodyPr>
          <a:lstStyle/>
          <a:p>
            <a:r>
              <a:rPr lang="es-ES" sz="1800" dirty="0" smtClean="0"/>
              <a:t>MEDICINA ACREDITADA - Resolución MEN 16120 de 4 de agosto de  2016– (6 años) </a:t>
            </a:r>
          </a:p>
          <a:p>
            <a:r>
              <a:rPr lang="es-ES" sz="1800" dirty="0" smtClean="0"/>
              <a:t>ENFERMERÍA en proceso</a:t>
            </a:r>
          </a:p>
          <a:p>
            <a:r>
              <a:rPr lang="es-ES" sz="1800" dirty="0" smtClean="0"/>
              <a:t>ESPECIALIZACIONES CLÍNICAS en proceso</a:t>
            </a:r>
            <a:endParaRPr lang="es-ES" sz="1800"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2200" y="1818336"/>
            <a:ext cx="2533862" cy="1938874"/>
          </a:xfrm>
          <a:prstGeom prst="rect">
            <a:avLst/>
          </a:prstGeom>
          <a:ln w="88900" cap="sq" cmpd="thickThin">
            <a:solidFill>
              <a:srgbClr val="943634"/>
            </a:solidFill>
            <a:prstDash val="solid"/>
            <a:miter lim="800000"/>
          </a:ln>
          <a:effectLst>
            <a:innerShdw blurRad="76200">
              <a:srgbClr val="000000"/>
            </a:innerShdw>
          </a:effectLst>
        </p:spPr>
      </p:pic>
      <p:graphicFrame>
        <p:nvGraphicFramePr>
          <p:cNvPr id="5" name="Tabla 4"/>
          <p:cNvGraphicFramePr>
            <a:graphicFrameLocks noGrp="1"/>
          </p:cNvGraphicFramePr>
          <p:nvPr>
            <p:extLst>
              <p:ext uri="{D42A27DB-BD31-4B8C-83A1-F6EECF244321}">
                <p14:modId xmlns:p14="http://schemas.microsoft.com/office/powerpoint/2010/main" val="2075336473"/>
              </p:ext>
            </p:extLst>
          </p:nvPr>
        </p:nvGraphicFramePr>
        <p:xfrm>
          <a:off x="457201" y="1179713"/>
          <a:ext cx="5554960" cy="1554493"/>
        </p:xfrm>
        <a:graphic>
          <a:graphicData uri="http://schemas.openxmlformats.org/drawingml/2006/table">
            <a:tbl>
              <a:tblPr>
                <a:tableStyleId>{5940675A-B579-460E-94D1-54222C63F5DA}</a:tableStyleId>
              </a:tblPr>
              <a:tblGrid>
                <a:gridCol w="1594519">
                  <a:extLst>
                    <a:ext uri="{9D8B030D-6E8A-4147-A177-3AD203B41FA5}">
                      <a16:colId xmlns:a16="http://schemas.microsoft.com/office/drawing/2014/main" xmlns="" val="189429984"/>
                    </a:ext>
                  </a:extLst>
                </a:gridCol>
                <a:gridCol w="1440160">
                  <a:extLst>
                    <a:ext uri="{9D8B030D-6E8A-4147-A177-3AD203B41FA5}">
                      <a16:colId xmlns:a16="http://schemas.microsoft.com/office/drawing/2014/main" xmlns="" val="2521372549"/>
                    </a:ext>
                  </a:extLst>
                </a:gridCol>
                <a:gridCol w="1368152">
                  <a:extLst>
                    <a:ext uri="{9D8B030D-6E8A-4147-A177-3AD203B41FA5}">
                      <a16:colId xmlns:a16="http://schemas.microsoft.com/office/drawing/2014/main" xmlns="" val="1597365267"/>
                    </a:ext>
                  </a:extLst>
                </a:gridCol>
                <a:gridCol w="1152129">
                  <a:extLst>
                    <a:ext uri="{9D8B030D-6E8A-4147-A177-3AD203B41FA5}">
                      <a16:colId xmlns:a16="http://schemas.microsoft.com/office/drawing/2014/main" xmlns="" val="3501156347"/>
                    </a:ext>
                  </a:extLst>
                </a:gridCol>
              </a:tblGrid>
              <a:tr h="528611">
                <a:tc>
                  <a:txBody>
                    <a:bodyPr/>
                    <a:lstStyle/>
                    <a:p>
                      <a:pPr algn="ctr" fontAlgn="ctr"/>
                      <a:r>
                        <a:rPr lang="es-CO" sz="1100" b="1" u="none" strike="noStrike" dirty="0">
                          <a:solidFill>
                            <a:schemeClr val="bg1"/>
                          </a:solidFill>
                          <a:effectLst/>
                          <a:latin typeface="Bahnschrift" panose="020B0502040204020203" pitchFamily="34" charset="0"/>
                        </a:rPr>
                        <a:t>PROGRAMA</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100" b="1" u="none" strike="noStrike" dirty="0">
                          <a:solidFill>
                            <a:schemeClr val="bg1"/>
                          </a:solidFill>
                          <a:effectLst/>
                          <a:latin typeface="Bahnschrift" panose="020B0502040204020203" pitchFamily="34" charset="0"/>
                        </a:rPr>
                        <a:t>AÑO DE INICIO</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100" b="1" u="none" strike="noStrike" dirty="0">
                          <a:solidFill>
                            <a:schemeClr val="bg1"/>
                          </a:solidFill>
                          <a:effectLst/>
                          <a:latin typeface="Bahnschrift" panose="020B0502040204020203" pitchFamily="34" charset="0"/>
                        </a:rPr>
                        <a:t>AÑO FINALIZACIÓN</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100" b="1" u="none" strike="noStrike" dirty="0">
                          <a:solidFill>
                            <a:schemeClr val="bg1"/>
                          </a:solidFill>
                          <a:effectLst/>
                          <a:latin typeface="Bahnschrift" panose="020B0502040204020203" pitchFamily="34" charset="0"/>
                        </a:rPr>
                        <a:t>RESOLUCIÓN</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extLst>
                  <a:ext uri="{0D108BD9-81ED-4DB2-BD59-A6C34878D82A}">
                    <a16:rowId xmlns:a16="http://schemas.microsoft.com/office/drawing/2014/main" xmlns="" val="632577195"/>
                  </a:ext>
                </a:extLst>
              </a:tr>
              <a:tr h="467717">
                <a:tc>
                  <a:txBody>
                    <a:bodyPr/>
                    <a:lstStyle/>
                    <a:p>
                      <a:pPr algn="l" fontAlgn="ctr"/>
                      <a:r>
                        <a:rPr lang="es-CO" sz="1200" u="none" strike="noStrike" dirty="0">
                          <a:effectLst/>
                          <a:latin typeface="Bahnschrift" panose="020B0502040204020203" pitchFamily="34" charset="0"/>
                        </a:rPr>
                        <a:t>MEDICINA</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smtClean="0">
                          <a:effectLst/>
                          <a:latin typeface="Bahnschrift" panose="020B0502040204020203" pitchFamily="34" charset="0"/>
                        </a:rPr>
                        <a:t>2016</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smtClean="0">
                          <a:effectLst/>
                          <a:latin typeface="Bahnschrift" panose="020B0502040204020203" pitchFamily="34" charset="0"/>
                        </a:rPr>
                        <a:t>2022</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smtClean="0">
                          <a:effectLst/>
                          <a:latin typeface="Bahnschrift" panose="020B0502040204020203" pitchFamily="34" charset="0"/>
                        </a:rPr>
                        <a:t>16120 </a:t>
                      </a:r>
                      <a:r>
                        <a:rPr lang="es-CO" sz="1200" u="none" strike="noStrike" dirty="0">
                          <a:effectLst/>
                          <a:latin typeface="Bahnschrift" panose="020B0502040204020203" pitchFamily="34" charset="0"/>
                        </a:rPr>
                        <a:t>del </a:t>
                      </a:r>
                      <a:r>
                        <a:rPr lang="es-CO" sz="1200" u="none" strike="noStrike" dirty="0" smtClean="0">
                          <a:effectLst/>
                          <a:latin typeface="Bahnschrift" panose="020B0502040204020203" pitchFamily="34" charset="0"/>
                        </a:rPr>
                        <a:t>4 </a:t>
                      </a:r>
                      <a:r>
                        <a:rPr lang="es-CO" sz="1200" u="none" strike="noStrike" dirty="0">
                          <a:effectLst/>
                          <a:latin typeface="Bahnschrift" panose="020B0502040204020203" pitchFamily="34" charset="0"/>
                        </a:rPr>
                        <a:t>de </a:t>
                      </a:r>
                      <a:r>
                        <a:rPr lang="es-CO" sz="1200" u="none" strike="noStrike" dirty="0" smtClean="0">
                          <a:effectLst/>
                          <a:latin typeface="Bahnschrift" panose="020B0502040204020203" pitchFamily="34" charset="0"/>
                        </a:rPr>
                        <a:t>Agosto de 2016</a:t>
                      </a:r>
                      <a:endParaRPr lang="es-CO" sz="1200" b="0" i="0" u="none" strike="noStrike" dirty="0">
                        <a:solidFill>
                          <a:srgbClr val="000000"/>
                        </a:solidFill>
                        <a:effectLst/>
                        <a:latin typeface="Bahnschrift" panose="020B0502040204020203" pitchFamily="34" charset="0"/>
                      </a:endParaRPr>
                    </a:p>
                  </a:txBody>
                  <a:tcPr marL="9525" marR="9525" marT="9525" marB="0" anchor="ctr"/>
                </a:tc>
                <a:extLst>
                  <a:ext uri="{0D108BD9-81ED-4DB2-BD59-A6C34878D82A}">
                    <a16:rowId xmlns:a16="http://schemas.microsoft.com/office/drawing/2014/main" xmlns="" val="987667806"/>
                  </a:ext>
                </a:extLst>
              </a:tr>
              <a:tr h="467717">
                <a:tc>
                  <a:txBody>
                    <a:bodyPr/>
                    <a:lstStyle/>
                    <a:p>
                      <a:pPr algn="l" fontAlgn="ctr"/>
                      <a:r>
                        <a:rPr lang="es-CO" sz="1200" u="none" strike="noStrike" dirty="0">
                          <a:effectLst/>
                          <a:latin typeface="Bahnschrift" panose="020B0502040204020203" pitchFamily="34" charset="0"/>
                        </a:rPr>
                        <a:t>ENFERMERÍA</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a:effectLst/>
                          <a:latin typeface="Bahnschrift" panose="020B0502040204020203" pitchFamily="34" charset="0"/>
                        </a:rPr>
                        <a:t>2014</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a:effectLst/>
                          <a:latin typeface="Bahnschrift" panose="020B0502040204020203" pitchFamily="34" charset="0"/>
                        </a:rPr>
                        <a:t>2021</a:t>
                      </a:r>
                      <a:endParaRPr lang="es-CO" sz="1200" b="0" i="0" u="none" strike="noStrike" dirty="0">
                        <a:solidFill>
                          <a:srgbClr val="000000"/>
                        </a:solidFill>
                        <a:effectLst/>
                        <a:latin typeface="Bahnschrift" panose="020B0502040204020203" pitchFamily="34" charset="0"/>
                      </a:endParaRPr>
                    </a:p>
                  </a:txBody>
                  <a:tcPr marL="9525" marR="9525" marT="9525" marB="0" anchor="ctr"/>
                </a:tc>
                <a:tc>
                  <a:txBody>
                    <a:bodyPr/>
                    <a:lstStyle/>
                    <a:p>
                      <a:pPr algn="ctr" fontAlgn="ctr"/>
                      <a:r>
                        <a:rPr lang="es-CO" sz="1200" u="none" strike="noStrike" dirty="0">
                          <a:effectLst/>
                          <a:latin typeface="Bahnschrift" panose="020B0502040204020203" pitchFamily="34" charset="0"/>
                        </a:rPr>
                        <a:t>20322 del 28 de </a:t>
                      </a:r>
                      <a:r>
                        <a:rPr lang="es-CO" sz="1200" u="none" strike="noStrike" dirty="0" smtClean="0">
                          <a:effectLst/>
                          <a:latin typeface="Bahnschrift" panose="020B0502040204020203" pitchFamily="34" charset="0"/>
                        </a:rPr>
                        <a:t>Noviembre </a:t>
                      </a:r>
                      <a:r>
                        <a:rPr lang="es-CO" sz="1200" u="none" strike="noStrike" dirty="0">
                          <a:effectLst/>
                          <a:latin typeface="Bahnschrift" panose="020B0502040204020203" pitchFamily="34" charset="0"/>
                        </a:rPr>
                        <a:t>de 2014</a:t>
                      </a:r>
                      <a:endParaRPr lang="es-CO" sz="1200" b="0" i="0" u="none" strike="noStrike" dirty="0">
                        <a:solidFill>
                          <a:srgbClr val="000000"/>
                        </a:solidFill>
                        <a:effectLst/>
                        <a:latin typeface="Bahnschrift" panose="020B0502040204020203" pitchFamily="34" charset="0"/>
                      </a:endParaRPr>
                    </a:p>
                  </a:txBody>
                  <a:tcPr marL="9525" marR="9525" marT="9525" marB="0" anchor="ctr"/>
                </a:tc>
                <a:extLst>
                  <a:ext uri="{0D108BD9-81ED-4DB2-BD59-A6C34878D82A}">
                    <a16:rowId xmlns:a16="http://schemas.microsoft.com/office/drawing/2014/main" xmlns="" val="1252461117"/>
                  </a:ext>
                </a:extLst>
              </a:tr>
            </a:tbl>
          </a:graphicData>
        </a:graphic>
      </p:graphicFrame>
    </p:spTree>
    <p:extLst>
      <p:ext uri="{BB962C8B-B14F-4D97-AF65-F5344CB8AC3E}">
        <p14:creationId xmlns:p14="http://schemas.microsoft.com/office/powerpoint/2010/main" val="3120385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07288" cy="857250"/>
          </a:xfrm>
        </p:spPr>
        <p:txBody>
          <a:bodyPr>
            <a:normAutofit/>
          </a:bodyPr>
          <a:lstStyle/>
          <a:p>
            <a:pPr algn="r"/>
            <a:r>
              <a:rPr lang="es-CO" sz="2000" b="1" dirty="0" smtClean="0">
                <a:solidFill>
                  <a:schemeClr val="bg1"/>
                </a:solidFill>
                <a:latin typeface="Bahnschrift" panose="020B0502040204020203" pitchFamily="34" charset="0"/>
              </a:rPr>
              <a:t>ACREDITACIÓN POSGRADOS</a:t>
            </a:r>
            <a:endParaRPr lang="es-CO" sz="2000" b="1" dirty="0">
              <a:solidFill>
                <a:schemeClr val="bg1"/>
              </a:solidFill>
              <a:latin typeface="Bahnschrift" panose="020B0502040204020203" pitchFamily="34"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98277619"/>
              </p:ext>
            </p:extLst>
          </p:nvPr>
        </p:nvGraphicFramePr>
        <p:xfrm>
          <a:off x="179512" y="1055449"/>
          <a:ext cx="6624736" cy="3622866"/>
        </p:xfrm>
        <a:graphic>
          <a:graphicData uri="http://schemas.openxmlformats.org/drawingml/2006/table">
            <a:tbl>
              <a:tblPr>
                <a:tableStyleId>{5940675A-B579-460E-94D1-54222C63F5DA}</a:tableStyleId>
              </a:tblPr>
              <a:tblGrid>
                <a:gridCol w="3328793">
                  <a:extLst>
                    <a:ext uri="{9D8B030D-6E8A-4147-A177-3AD203B41FA5}">
                      <a16:colId xmlns:a16="http://schemas.microsoft.com/office/drawing/2014/main" xmlns="" val="1854669725"/>
                    </a:ext>
                  </a:extLst>
                </a:gridCol>
                <a:gridCol w="719657">
                  <a:extLst>
                    <a:ext uri="{9D8B030D-6E8A-4147-A177-3AD203B41FA5}">
                      <a16:colId xmlns:a16="http://schemas.microsoft.com/office/drawing/2014/main" xmlns="" val="2381991700"/>
                    </a:ext>
                  </a:extLst>
                </a:gridCol>
                <a:gridCol w="920102">
                  <a:extLst>
                    <a:ext uri="{9D8B030D-6E8A-4147-A177-3AD203B41FA5}">
                      <a16:colId xmlns:a16="http://schemas.microsoft.com/office/drawing/2014/main" xmlns="" val="2118777910"/>
                    </a:ext>
                  </a:extLst>
                </a:gridCol>
                <a:gridCol w="1656184">
                  <a:extLst>
                    <a:ext uri="{9D8B030D-6E8A-4147-A177-3AD203B41FA5}">
                      <a16:colId xmlns:a16="http://schemas.microsoft.com/office/drawing/2014/main" xmlns="" val="3513010090"/>
                    </a:ext>
                  </a:extLst>
                </a:gridCol>
              </a:tblGrid>
              <a:tr h="613639">
                <a:tc>
                  <a:txBody>
                    <a:bodyPr/>
                    <a:lstStyle/>
                    <a:p>
                      <a:pPr algn="ctr" fontAlgn="ctr"/>
                      <a:r>
                        <a:rPr lang="es-CO" sz="1100" b="1" u="none" strike="noStrike" dirty="0">
                          <a:solidFill>
                            <a:schemeClr val="bg1"/>
                          </a:solidFill>
                          <a:effectLst/>
                          <a:latin typeface="Bahnschrift" panose="020B0502040204020203" pitchFamily="34" charset="0"/>
                        </a:rPr>
                        <a:t>PROGRAMA</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050" b="1" u="none" strike="noStrike" dirty="0">
                          <a:solidFill>
                            <a:schemeClr val="bg1"/>
                          </a:solidFill>
                          <a:effectLst/>
                          <a:latin typeface="Bahnschrift" panose="020B0502040204020203" pitchFamily="34" charset="0"/>
                        </a:rPr>
                        <a:t>AÑO DE INICIO</a:t>
                      </a:r>
                      <a:endParaRPr lang="es-CO" sz="105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050" b="1" u="none" strike="noStrike" dirty="0">
                          <a:solidFill>
                            <a:schemeClr val="bg1"/>
                          </a:solidFill>
                          <a:effectLst/>
                          <a:latin typeface="Bahnschrift" panose="020B0502040204020203" pitchFamily="34" charset="0"/>
                        </a:rPr>
                        <a:t>AÑO FINALIZACIÓN</a:t>
                      </a:r>
                      <a:endParaRPr lang="es-CO" sz="105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ctr"/>
                      <a:r>
                        <a:rPr lang="es-CO" sz="1100" b="1" u="none" strike="noStrike" dirty="0">
                          <a:solidFill>
                            <a:schemeClr val="bg1"/>
                          </a:solidFill>
                          <a:effectLst/>
                          <a:latin typeface="Bahnschrift" panose="020B0502040204020203" pitchFamily="34" charset="0"/>
                        </a:rPr>
                        <a:t>RESOLUCIÓN</a:t>
                      </a:r>
                      <a:endParaRPr lang="es-CO" sz="11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extLst>
                  <a:ext uri="{0D108BD9-81ED-4DB2-BD59-A6C34878D82A}">
                    <a16:rowId xmlns:a16="http://schemas.microsoft.com/office/drawing/2014/main" xmlns="" val="245930370"/>
                  </a:ext>
                </a:extLst>
              </a:tr>
              <a:tr h="412895">
                <a:tc>
                  <a:txBody>
                    <a:bodyPr/>
                    <a:lstStyle/>
                    <a:p>
                      <a:pPr algn="l" fontAlgn="ctr"/>
                      <a:r>
                        <a:rPr lang="es-CO" sz="1100" u="none" strike="noStrike" dirty="0" smtClean="0">
                          <a:effectLst/>
                        </a:rPr>
                        <a:t>ESPECIALIZACIÓN </a:t>
                      </a:r>
                      <a:r>
                        <a:rPr lang="es-CO" sz="1100" u="none" strike="noStrike" dirty="0">
                          <a:effectLst/>
                        </a:rPr>
                        <a:t>EN MEDICINA </a:t>
                      </a:r>
                      <a:r>
                        <a:rPr lang="es-CO" sz="1100" u="none" strike="noStrike" dirty="0" smtClean="0">
                          <a:effectLst/>
                        </a:rPr>
                        <a:t>CRÍTICA </a:t>
                      </a:r>
                      <a:r>
                        <a:rPr lang="es-CO" sz="1100" u="none" strike="noStrike" dirty="0">
                          <a:effectLst/>
                        </a:rPr>
                        <a:t>Y CUIDADO INTENSIVO</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109 de 3 de enero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845772736"/>
                  </a:ext>
                </a:extLst>
              </a:tr>
              <a:tr h="236188">
                <a:tc>
                  <a:txBody>
                    <a:bodyPr/>
                    <a:lstStyle/>
                    <a:p>
                      <a:pPr algn="l" fontAlgn="ctr"/>
                      <a:r>
                        <a:rPr lang="es-CO" sz="1100" u="none" strike="noStrike" dirty="0" smtClean="0">
                          <a:effectLst/>
                        </a:rPr>
                        <a:t>ESPECIALIZACIÓN </a:t>
                      </a:r>
                      <a:r>
                        <a:rPr lang="es-CO" sz="1100" u="none" strike="noStrike" dirty="0">
                          <a:effectLst/>
                        </a:rPr>
                        <a:t>EN </a:t>
                      </a:r>
                      <a:r>
                        <a:rPr lang="es-CO" sz="1100" u="none" strike="noStrike" dirty="0" smtClean="0">
                          <a:effectLst/>
                        </a:rPr>
                        <a:t>ANESTESIOLOGÍA </a:t>
                      </a:r>
                      <a:r>
                        <a:rPr lang="es-CO" sz="1100" u="none" strike="noStrike" dirty="0">
                          <a:effectLst/>
                        </a:rPr>
                        <a:t>Y </a:t>
                      </a:r>
                      <a:r>
                        <a:rPr lang="es-CO" sz="1100" u="none" strike="noStrike" dirty="0" smtClean="0">
                          <a:effectLst/>
                        </a:rPr>
                        <a:t>REANIMACIÓN</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2022</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11680 de julio de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490722907"/>
                  </a:ext>
                </a:extLst>
              </a:tr>
              <a:tr h="236188">
                <a:tc>
                  <a:txBody>
                    <a:bodyPr/>
                    <a:lstStyle/>
                    <a:p>
                      <a:pPr algn="l" fontAlgn="ctr"/>
                      <a:r>
                        <a:rPr lang="es-CO" sz="1100" u="none" strike="noStrike" dirty="0" smtClean="0">
                          <a:effectLst/>
                        </a:rPr>
                        <a:t>ESPECIALIZACIÓN </a:t>
                      </a:r>
                      <a:r>
                        <a:rPr lang="es-CO" sz="1100" u="none" strike="noStrike" dirty="0">
                          <a:effectLst/>
                        </a:rPr>
                        <a:t>EN </a:t>
                      </a:r>
                      <a:r>
                        <a:rPr lang="es-CO" sz="1100" u="none" strike="noStrike" dirty="0" smtClean="0">
                          <a:effectLst/>
                        </a:rPr>
                        <a:t>CIRUGÍA </a:t>
                      </a:r>
                      <a:r>
                        <a:rPr lang="es-CO" sz="1100" u="none" strike="noStrike" dirty="0">
                          <a:effectLst/>
                        </a:rPr>
                        <a:t>GENERAL</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5521 del 14 de dic.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1251117846"/>
                  </a:ext>
                </a:extLst>
              </a:tr>
              <a:tr h="412895">
                <a:tc>
                  <a:txBody>
                    <a:bodyPr/>
                    <a:lstStyle/>
                    <a:p>
                      <a:pPr algn="l" fontAlgn="ctr"/>
                      <a:r>
                        <a:rPr lang="es-CO" sz="1100" u="none" strike="noStrike" dirty="0" smtClean="0">
                          <a:effectLst/>
                        </a:rPr>
                        <a:t>ESPECIALIZACIÓN </a:t>
                      </a:r>
                      <a:r>
                        <a:rPr lang="es-CO" sz="1100" u="none" strike="noStrike" dirty="0">
                          <a:effectLst/>
                        </a:rPr>
                        <a:t>EN </a:t>
                      </a:r>
                      <a:r>
                        <a:rPr lang="es-CO" sz="1100" u="none" strike="noStrike" dirty="0" smtClean="0">
                          <a:effectLst/>
                        </a:rPr>
                        <a:t>EPIDEMIOLOGÍA</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2013</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2020</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15197 del 29 de oct. de 2013</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3738173928"/>
                  </a:ext>
                </a:extLst>
              </a:tr>
              <a:tr h="236188">
                <a:tc>
                  <a:txBody>
                    <a:bodyPr/>
                    <a:lstStyle/>
                    <a:p>
                      <a:pPr algn="l" fontAlgn="ctr"/>
                      <a:r>
                        <a:rPr lang="es-CO" sz="1100" u="none" strike="noStrike" dirty="0" smtClean="0">
                          <a:effectLst/>
                        </a:rPr>
                        <a:t>ESPECIALIZACIÓN </a:t>
                      </a:r>
                      <a:r>
                        <a:rPr lang="es-CO" sz="1100" u="none" strike="noStrike" dirty="0">
                          <a:effectLst/>
                        </a:rPr>
                        <a:t>EN MEDICINA INTERNA</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843 del 22 de enero de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2881548808"/>
                  </a:ext>
                </a:extLst>
              </a:tr>
              <a:tr h="236188">
                <a:tc>
                  <a:txBody>
                    <a:bodyPr/>
                    <a:lstStyle/>
                    <a:p>
                      <a:pPr algn="l" fontAlgn="ctr"/>
                      <a:r>
                        <a:rPr lang="es-CO" sz="1100" u="none" strike="noStrike" dirty="0" smtClean="0">
                          <a:effectLst/>
                        </a:rPr>
                        <a:t>ESPECIALIZACIÓN </a:t>
                      </a:r>
                      <a:r>
                        <a:rPr lang="es-CO" sz="1100" u="none" strike="noStrike" dirty="0">
                          <a:effectLst/>
                        </a:rPr>
                        <a:t>EN </a:t>
                      </a:r>
                      <a:r>
                        <a:rPr lang="es-CO" sz="1100" u="none" strike="noStrike" dirty="0" smtClean="0">
                          <a:effectLst/>
                        </a:rPr>
                        <a:t>PEDIATRÍA</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838 del 22 de enero de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2693277320"/>
                  </a:ext>
                </a:extLst>
              </a:tr>
              <a:tr h="412895">
                <a:tc>
                  <a:txBody>
                    <a:bodyPr/>
                    <a:lstStyle/>
                    <a:p>
                      <a:pPr algn="l" fontAlgn="ctr"/>
                      <a:r>
                        <a:rPr lang="es-CO" sz="1100" u="none" strike="noStrike" dirty="0" smtClean="0">
                          <a:effectLst/>
                        </a:rPr>
                        <a:t>ESPECIALIZACIÓN GINECOLOGÍA </a:t>
                      </a:r>
                      <a:r>
                        <a:rPr lang="es-CO" sz="1100" u="none" strike="noStrike" dirty="0">
                          <a:effectLst/>
                        </a:rPr>
                        <a:t>Y OBSTETRICIA</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2015</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2022</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07117 del 20 de mayo de 2015</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1830826287"/>
                  </a:ext>
                </a:extLst>
              </a:tr>
              <a:tr h="412895">
                <a:tc>
                  <a:txBody>
                    <a:bodyPr/>
                    <a:lstStyle/>
                    <a:p>
                      <a:pPr algn="l" fontAlgn="ctr"/>
                      <a:r>
                        <a:rPr lang="es-CO" sz="1100" u="none" strike="noStrike">
                          <a:effectLst/>
                        </a:rPr>
                        <a:t>ESPECIALIZACIÓN EN ENFERMERÍA NEFROLÓGICA Y UROLÓGICA</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a:effectLst/>
                        </a:rPr>
                        <a:t>837 del 22 de enero de 2014</a:t>
                      </a:r>
                      <a:endParaRPr lang="es-CO" sz="105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285054001"/>
                  </a:ext>
                </a:extLst>
              </a:tr>
              <a:tr h="412895">
                <a:tc>
                  <a:txBody>
                    <a:bodyPr/>
                    <a:lstStyle/>
                    <a:p>
                      <a:pPr algn="l" fontAlgn="ctr"/>
                      <a:r>
                        <a:rPr lang="es-CO" sz="1100" u="none" strike="noStrike" dirty="0">
                          <a:effectLst/>
                        </a:rPr>
                        <a:t>ESPECIALIZACIÓN EN ENFERMERÍA EN CUIDADO </a:t>
                      </a:r>
                      <a:r>
                        <a:rPr lang="es-CO" sz="1100" u="none" strike="noStrike" dirty="0" smtClean="0">
                          <a:effectLst/>
                        </a:rPr>
                        <a:t>CRÍTICO</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2014</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100" u="none" strike="noStrike">
                          <a:effectLst/>
                        </a:rPr>
                        <a:t>2021</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CO" sz="1050" u="none" strike="noStrike" dirty="0">
                          <a:effectLst/>
                        </a:rPr>
                        <a:t>109 del 3 de enero de 2014</a:t>
                      </a:r>
                      <a:endParaRPr lang="es-CO" sz="105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xmlns="" val="2706318630"/>
                  </a:ext>
                </a:extLst>
              </a:tr>
            </a:tbl>
          </a:graphicData>
        </a:graphic>
      </p:graphicFrame>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6468210" y="1827667"/>
            <a:ext cx="2880320" cy="1920213"/>
          </a:xfrm>
          <a:prstGeom prst="rect">
            <a:avLst/>
          </a:prstGeom>
          <a:ln w="88900" cap="sq" cmpd="thickThin">
            <a:solidFill>
              <a:srgbClr val="943634"/>
            </a:solidFill>
            <a:prstDash val="solid"/>
            <a:miter lim="800000"/>
          </a:ln>
          <a:effectLst>
            <a:innerShdw blurRad="76200">
              <a:srgbClr val="000000"/>
            </a:innerShdw>
          </a:effectLst>
        </p:spPr>
      </p:pic>
    </p:spTree>
    <p:extLst>
      <p:ext uri="{BB962C8B-B14F-4D97-AF65-F5344CB8AC3E}">
        <p14:creationId xmlns:p14="http://schemas.microsoft.com/office/powerpoint/2010/main" val="2687132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199" y="339502"/>
            <a:ext cx="8598349" cy="614786"/>
          </a:xfrm>
        </p:spPr>
        <p:txBody>
          <a:bodyPr>
            <a:normAutofit/>
          </a:bodyPr>
          <a:lstStyle/>
          <a:p>
            <a:pPr algn="r"/>
            <a:r>
              <a:rPr lang="es-ES" sz="2000" b="1" dirty="0" smtClean="0">
                <a:solidFill>
                  <a:schemeClr val="bg1"/>
                </a:solidFill>
              </a:rPr>
              <a:t>GRUPOS DE INVESTIGACIÓN</a:t>
            </a:r>
            <a:endParaRPr lang="es-ES" sz="2000" b="1" dirty="0">
              <a:solidFill>
                <a:schemeClr val="bg1"/>
              </a:solidFill>
            </a:endParaRPr>
          </a:p>
        </p:txBody>
      </p:sp>
      <p:sp>
        <p:nvSpPr>
          <p:cNvPr id="5" name="Marcador de texto 4"/>
          <p:cNvSpPr>
            <a:spLocks noGrp="1"/>
          </p:cNvSpPr>
          <p:nvPr>
            <p:ph type="body" idx="1"/>
          </p:nvPr>
        </p:nvSpPr>
        <p:spPr>
          <a:xfrm>
            <a:off x="457200" y="987574"/>
            <a:ext cx="298376" cy="75655"/>
          </a:xfrm>
        </p:spPr>
        <p:txBody>
          <a:bodyPr>
            <a:normAutofit fontScale="25000" lnSpcReduction="20000"/>
          </a:bodyPr>
          <a:lstStyle/>
          <a:p>
            <a:endParaRPr lang="es-ES" sz="1800" dirty="0"/>
          </a:p>
        </p:txBody>
      </p:sp>
      <p:graphicFrame>
        <p:nvGraphicFramePr>
          <p:cNvPr id="2" name="Marcador de contenido 1"/>
          <p:cNvGraphicFramePr>
            <a:graphicFrameLocks noGrp="1"/>
          </p:cNvGraphicFramePr>
          <p:nvPr>
            <p:ph sz="half" idx="2"/>
            <p:extLst>
              <p:ext uri="{D42A27DB-BD31-4B8C-83A1-F6EECF244321}">
                <p14:modId xmlns:p14="http://schemas.microsoft.com/office/powerpoint/2010/main" val="4211780134"/>
              </p:ext>
            </p:extLst>
          </p:nvPr>
        </p:nvGraphicFramePr>
        <p:xfrm>
          <a:off x="249887" y="954288"/>
          <a:ext cx="4898177" cy="3696423"/>
        </p:xfrm>
        <a:graphic>
          <a:graphicData uri="http://schemas.openxmlformats.org/drawingml/2006/table">
            <a:tbl>
              <a:tblPr/>
              <a:tblGrid>
                <a:gridCol w="1352257">
                  <a:extLst>
                    <a:ext uri="{9D8B030D-6E8A-4147-A177-3AD203B41FA5}">
                      <a16:colId xmlns:a16="http://schemas.microsoft.com/office/drawing/2014/main" xmlns="" val="4030101922"/>
                    </a:ext>
                  </a:extLst>
                </a:gridCol>
                <a:gridCol w="1352257">
                  <a:extLst>
                    <a:ext uri="{9D8B030D-6E8A-4147-A177-3AD203B41FA5}">
                      <a16:colId xmlns:a16="http://schemas.microsoft.com/office/drawing/2014/main" xmlns="" val="1544359814"/>
                    </a:ext>
                  </a:extLst>
                </a:gridCol>
                <a:gridCol w="1352257">
                  <a:extLst>
                    <a:ext uri="{9D8B030D-6E8A-4147-A177-3AD203B41FA5}">
                      <a16:colId xmlns:a16="http://schemas.microsoft.com/office/drawing/2014/main" xmlns="" val="1794308698"/>
                    </a:ext>
                  </a:extLst>
                </a:gridCol>
                <a:gridCol w="841406">
                  <a:extLst>
                    <a:ext uri="{9D8B030D-6E8A-4147-A177-3AD203B41FA5}">
                      <a16:colId xmlns:a16="http://schemas.microsoft.com/office/drawing/2014/main" xmlns="" val="2180874821"/>
                    </a:ext>
                  </a:extLst>
                </a:gridCol>
              </a:tblGrid>
              <a:tr h="72008">
                <a:tc>
                  <a:txBody>
                    <a:bodyPr/>
                    <a:lstStyle/>
                    <a:p>
                      <a:pPr algn="ctr" fontAlgn="b"/>
                      <a:r>
                        <a:rPr lang="es-CO" sz="1050" b="1" i="0" u="none" strike="noStrike" dirty="0">
                          <a:solidFill>
                            <a:srgbClr val="FFFFFF"/>
                          </a:solidFill>
                          <a:effectLst/>
                          <a:latin typeface="Arial" panose="020B0604020202020204" pitchFamily="34" charset="0"/>
                          <a:cs typeface="Arial" panose="020B0604020202020204" pitchFamily="34" charset="0"/>
                        </a:rPr>
                        <a:t>PROGRAMA</a:t>
                      </a:r>
                    </a:p>
                  </a:txBody>
                  <a:tcPr marL="6886" marR="6886" marT="688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tc>
                  <a:txBody>
                    <a:bodyPr/>
                    <a:lstStyle/>
                    <a:p>
                      <a:pPr algn="ctr" fontAlgn="ctr"/>
                      <a:endParaRPr lang="es-CO" sz="1050" b="1" i="0" u="none" strike="noStrike" dirty="0" smtClean="0">
                        <a:solidFill>
                          <a:srgbClr val="FFFFFF"/>
                        </a:solidFill>
                        <a:effectLst/>
                        <a:latin typeface="Arial" panose="020B0604020202020204" pitchFamily="34" charset="0"/>
                        <a:cs typeface="Arial" panose="020B0604020202020204" pitchFamily="34" charset="0"/>
                      </a:endParaRPr>
                    </a:p>
                    <a:p>
                      <a:pPr algn="ctr" fontAlgn="ctr"/>
                      <a:r>
                        <a:rPr lang="es-CO" sz="1050" b="1" i="0" u="none" strike="noStrike" dirty="0" smtClean="0">
                          <a:solidFill>
                            <a:srgbClr val="FFFFFF"/>
                          </a:solidFill>
                          <a:effectLst/>
                          <a:latin typeface="Arial" panose="020B0604020202020204" pitchFamily="34" charset="0"/>
                          <a:cs typeface="Arial" panose="020B0604020202020204" pitchFamily="34" charset="0"/>
                        </a:rPr>
                        <a:t>LINEA </a:t>
                      </a:r>
                      <a:endParaRPr lang="es-CO" sz="1050" b="1" i="0" u="none" strike="noStrike" dirty="0">
                        <a:solidFill>
                          <a:srgbClr val="FFFFFF"/>
                        </a:solidFill>
                        <a:effectLst/>
                        <a:latin typeface="Arial" panose="020B0604020202020204" pitchFamily="34" charset="0"/>
                        <a:cs typeface="Arial" panose="020B0604020202020204" pitchFamily="34" charset="0"/>
                      </a:endParaRPr>
                    </a:p>
                  </a:txBody>
                  <a:tcPr marL="6886" marR="6886" marT="688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tc>
                  <a:txBody>
                    <a:bodyPr/>
                    <a:lstStyle/>
                    <a:p>
                      <a:pPr algn="ctr" fontAlgn="ctr"/>
                      <a:endParaRPr lang="es-CO" sz="1050" b="1" i="0" u="none" strike="noStrike" dirty="0" smtClean="0">
                        <a:solidFill>
                          <a:srgbClr val="FFFFFF"/>
                        </a:solidFill>
                        <a:effectLst/>
                        <a:latin typeface="Arial" panose="020B0604020202020204" pitchFamily="34" charset="0"/>
                        <a:cs typeface="Arial" panose="020B0604020202020204" pitchFamily="34" charset="0"/>
                      </a:endParaRPr>
                    </a:p>
                    <a:p>
                      <a:pPr algn="ctr" fontAlgn="ctr"/>
                      <a:r>
                        <a:rPr lang="es-CO" sz="1050" b="1" i="0" u="none" strike="noStrike" dirty="0" smtClean="0">
                          <a:solidFill>
                            <a:srgbClr val="FFFFFF"/>
                          </a:solidFill>
                          <a:effectLst/>
                          <a:latin typeface="Arial" panose="020B0604020202020204" pitchFamily="34" charset="0"/>
                          <a:cs typeface="Arial" panose="020B0604020202020204" pitchFamily="34" charset="0"/>
                        </a:rPr>
                        <a:t>GRUPOS</a:t>
                      </a:r>
                      <a:endParaRPr lang="es-CO" sz="1050" b="1" i="0" u="none" strike="noStrike" dirty="0">
                        <a:solidFill>
                          <a:srgbClr val="FFFFFF"/>
                        </a:solidFill>
                        <a:effectLst/>
                        <a:latin typeface="Arial" panose="020B0604020202020204" pitchFamily="34" charset="0"/>
                        <a:cs typeface="Arial" panose="020B0604020202020204" pitchFamily="34" charset="0"/>
                      </a:endParaRPr>
                    </a:p>
                  </a:txBody>
                  <a:tcPr marL="6886" marR="6886" marT="688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050" b="1" i="0" u="none" strike="noStrike" dirty="0">
                          <a:solidFill>
                            <a:srgbClr val="FFFFFF"/>
                          </a:solidFill>
                          <a:effectLst/>
                          <a:latin typeface="Arial" panose="020B0604020202020204" pitchFamily="34" charset="0"/>
                          <a:cs typeface="Arial" panose="020B0604020202020204" pitchFamily="34" charset="0"/>
                        </a:rPr>
                        <a:t>CATEGORIA</a:t>
                      </a:r>
                    </a:p>
                  </a:txBody>
                  <a:tcPr marL="6886" marR="6886" marT="688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1276116679"/>
                  </a:ext>
                </a:extLst>
              </a:tr>
              <a:tr h="161298">
                <a:tc rowSpan="7">
                  <a:txBody>
                    <a:bodyPr/>
                    <a:lstStyle/>
                    <a:p>
                      <a:pPr algn="ctr" fontAlgn="ctr"/>
                      <a:r>
                        <a:rPr lang="es-CO" sz="1200" b="1" i="0" u="none" strike="noStrike" dirty="0">
                          <a:solidFill>
                            <a:srgbClr val="000000"/>
                          </a:solidFill>
                          <a:effectLst/>
                          <a:latin typeface="Calibri" panose="020F0502020204030204" pitchFamily="34" charset="0"/>
                        </a:rPr>
                        <a:t>MEDICINA</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s-CO" sz="1200" b="0" i="0" u="none" strike="noStrike" dirty="0">
                          <a:solidFill>
                            <a:srgbClr val="000000"/>
                          </a:solidFill>
                          <a:effectLst/>
                          <a:latin typeface="Tahoma" panose="020B0604030504040204" pitchFamily="34" charset="0"/>
                        </a:rPr>
                        <a:t>Salud de Poblaciones</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ahoma" panose="020B0604030504040204" pitchFamily="34" charset="0"/>
                        </a:rPr>
                        <a:t>Carlos Finlay</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A1</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719402"/>
                  </a:ext>
                </a:extLst>
              </a:tr>
              <a:tr h="161298">
                <a:tc vMerge="1">
                  <a:txBody>
                    <a:bodyPr/>
                    <a:lstStyle/>
                    <a:p>
                      <a:endParaRPr lang="es-CO"/>
                    </a:p>
                  </a:txBody>
                  <a:tcPr/>
                </a:tc>
                <a:tc vMerge="1">
                  <a:txBody>
                    <a:bodyPr/>
                    <a:lstStyle/>
                    <a:p>
                      <a:endParaRPr lang="es-CO"/>
                    </a:p>
                  </a:txBody>
                  <a:tcPr/>
                </a:tc>
                <a:tc>
                  <a:txBody>
                    <a:bodyPr/>
                    <a:lstStyle/>
                    <a:p>
                      <a:pPr algn="l" fontAlgn="b"/>
                      <a:r>
                        <a:rPr lang="es-CO" sz="1200" b="0" i="0" u="none" strike="noStrike">
                          <a:solidFill>
                            <a:srgbClr val="000000"/>
                          </a:solidFill>
                          <a:effectLst/>
                          <a:latin typeface="Tahoma" panose="020B0604030504040204" pitchFamily="34" charset="0"/>
                        </a:rPr>
                        <a:t>Mi Dneuropsy</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A1</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97348819"/>
                  </a:ext>
                </a:extLst>
              </a:tr>
              <a:tr h="550964">
                <a:tc vMerge="1">
                  <a:txBody>
                    <a:bodyPr/>
                    <a:lstStyle/>
                    <a:p>
                      <a:endParaRPr lang="es-CO"/>
                    </a:p>
                  </a:txBody>
                  <a:tcPr/>
                </a:tc>
                <a:tc vMerge="1">
                  <a:txBody>
                    <a:bodyPr/>
                    <a:lstStyle/>
                    <a:p>
                      <a:endParaRPr lang="es-CO"/>
                    </a:p>
                  </a:txBody>
                  <a:tcPr/>
                </a:tc>
                <a:tc>
                  <a:txBody>
                    <a:bodyPr/>
                    <a:lstStyle/>
                    <a:p>
                      <a:pPr algn="l" fontAlgn="b"/>
                      <a:r>
                        <a:rPr lang="es-CO" sz="1200" b="0" i="0" u="none" strike="noStrike">
                          <a:solidFill>
                            <a:srgbClr val="000000"/>
                          </a:solidFill>
                          <a:effectLst/>
                          <a:latin typeface="Tahoma" panose="020B0604030504040204" pitchFamily="34" charset="0"/>
                        </a:rPr>
                        <a:t>Desarrollo Social, Salud Pública y Derechos Humanos</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A</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33495319"/>
                  </a:ext>
                </a:extLst>
              </a:tr>
              <a:tr h="314532">
                <a:tc vMerge="1">
                  <a:txBody>
                    <a:bodyPr/>
                    <a:lstStyle/>
                    <a:p>
                      <a:endParaRPr lang="es-CO"/>
                    </a:p>
                  </a:txBody>
                  <a:tcPr/>
                </a:tc>
                <a:tc vMerge="1">
                  <a:txBody>
                    <a:bodyPr/>
                    <a:lstStyle/>
                    <a:p>
                      <a:endParaRPr lang="es-CO"/>
                    </a:p>
                  </a:txBody>
                  <a:tcPr/>
                </a:tc>
                <a:tc>
                  <a:txBody>
                    <a:bodyPr/>
                    <a:lstStyle/>
                    <a:p>
                      <a:pPr algn="l" fontAlgn="b"/>
                      <a:r>
                        <a:rPr lang="es-CO" sz="1200" b="0" i="0" u="none" strike="noStrike" dirty="0">
                          <a:solidFill>
                            <a:srgbClr val="000000"/>
                          </a:solidFill>
                          <a:effectLst/>
                          <a:latin typeface="Tahoma" panose="020B0604030504040204" pitchFamily="34" charset="0"/>
                        </a:rPr>
                        <a:t>Biología de la Reproducción</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C</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32148123"/>
                  </a:ext>
                </a:extLst>
              </a:tr>
              <a:tr h="342872">
                <a:tc vMerge="1">
                  <a:txBody>
                    <a:bodyPr/>
                    <a:lstStyle/>
                    <a:p>
                      <a:endParaRPr lang="es-CO"/>
                    </a:p>
                  </a:txBody>
                  <a:tcPr/>
                </a:tc>
                <a:tc vMerge="1">
                  <a:txBody>
                    <a:bodyPr/>
                    <a:lstStyle/>
                    <a:p>
                      <a:endParaRPr lang="es-CO"/>
                    </a:p>
                  </a:txBody>
                  <a:tcPr/>
                </a:tc>
                <a:tc>
                  <a:txBody>
                    <a:bodyPr/>
                    <a:lstStyle/>
                    <a:p>
                      <a:pPr algn="l" fontAlgn="b"/>
                      <a:r>
                        <a:rPr lang="es-CO" sz="1200" b="0" i="0" u="none" strike="noStrike" dirty="0" smtClean="0">
                          <a:solidFill>
                            <a:srgbClr val="000000"/>
                          </a:solidFill>
                          <a:effectLst/>
                          <a:latin typeface="Tahoma" panose="020B0604030504040204" pitchFamily="34" charset="0"/>
                        </a:rPr>
                        <a:t>Médico Quirúrgico </a:t>
                      </a:r>
                      <a:r>
                        <a:rPr lang="es-CO" sz="1200" b="0" i="0" u="none" strike="noStrike" dirty="0" err="1">
                          <a:solidFill>
                            <a:srgbClr val="000000"/>
                          </a:solidFill>
                          <a:effectLst/>
                          <a:latin typeface="Tahoma" panose="020B0604030504040204" pitchFamily="34" charset="0"/>
                        </a:rPr>
                        <a:t>Surcolombiano</a:t>
                      </a:r>
                      <a:endParaRPr lang="es-CO" sz="1200" b="0" i="0" u="none" strike="noStrike" dirty="0">
                        <a:solidFill>
                          <a:srgbClr val="000000"/>
                        </a:solidFill>
                        <a:effectLst/>
                        <a:latin typeface="Tahoma" panose="020B0604030504040204" pitchFamily="34" charset="0"/>
                      </a:endParaRP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C</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35701774"/>
                  </a:ext>
                </a:extLst>
              </a:tr>
              <a:tr h="436429">
                <a:tc vMerge="1">
                  <a:txBody>
                    <a:bodyPr/>
                    <a:lstStyle/>
                    <a:p>
                      <a:endParaRPr lang="es-CO"/>
                    </a:p>
                  </a:txBody>
                  <a:tcPr/>
                </a:tc>
                <a:tc rowSpan="2">
                  <a:txBody>
                    <a:bodyPr/>
                    <a:lstStyle/>
                    <a:p>
                      <a:pPr algn="ctr" fontAlgn="ctr"/>
                      <a:r>
                        <a:rPr lang="es-CO" sz="1200" b="0" i="0" u="none" strike="noStrike">
                          <a:solidFill>
                            <a:srgbClr val="000000"/>
                          </a:solidFill>
                          <a:effectLst/>
                          <a:latin typeface="Tahoma" panose="020B0604030504040204" pitchFamily="34" charset="0"/>
                        </a:rPr>
                        <a:t>Medicina Tropical</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ahoma" panose="020B0604030504040204" pitchFamily="34" charset="0"/>
                        </a:rPr>
                        <a:t>Parasitología y Medicina Tropical</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A1</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35070259"/>
                  </a:ext>
                </a:extLst>
              </a:tr>
              <a:tr h="253877">
                <a:tc vMerge="1">
                  <a:txBody>
                    <a:bodyPr/>
                    <a:lstStyle/>
                    <a:p>
                      <a:endParaRPr lang="es-CO"/>
                    </a:p>
                  </a:txBody>
                  <a:tcPr/>
                </a:tc>
                <a:tc vMerge="1">
                  <a:txBody>
                    <a:bodyPr/>
                    <a:lstStyle/>
                    <a:p>
                      <a:endParaRPr lang="es-CO"/>
                    </a:p>
                  </a:txBody>
                  <a:tcPr/>
                </a:tc>
                <a:tc>
                  <a:txBody>
                    <a:bodyPr/>
                    <a:lstStyle/>
                    <a:p>
                      <a:pPr algn="l" fontAlgn="b"/>
                      <a:r>
                        <a:rPr lang="es-CO" sz="1200" b="0" i="0" u="none" strike="noStrike">
                          <a:solidFill>
                            <a:srgbClr val="000000"/>
                          </a:solidFill>
                          <a:effectLst/>
                          <a:latin typeface="Tahoma" panose="020B0604030504040204" pitchFamily="34" charset="0"/>
                        </a:rPr>
                        <a:t>Medicina Genómica</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B</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53830428"/>
                  </a:ext>
                </a:extLst>
              </a:tr>
              <a:tr h="314532">
                <a:tc rowSpan="3">
                  <a:txBody>
                    <a:bodyPr/>
                    <a:lstStyle/>
                    <a:p>
                      <a:pPr algn="ctr" fontAlgn="ctr"/>
                      <a:r>
                        <a:rPr lang="es-CO" sz="1200" b="1" i="0" u="none" strike="noStrike" dirty="0">
                          <a:solidFill>
                            <a:srgbClr val="000000"/>
                          </a:solidFill>
                          <a:effectLst/>
                          <a:latin typeface="Calibri" panose="020F0502020204030204" pitchFamily="34" charset="0"/>
                        </a:rPr>
                        <a:t>ENFERMERÍA</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s-CO" sz="1200" b="0" i="0" u="none" strike="noStrike">
                          <a:solidFill>
                            <a:srgbClr val="000000"/>
                          </a:solidFill>
                          <a:effectLst/>
                          <a:latin typeface="Tahoma" panose="020B0604030504040204" pitchFamily="34" charset="0"/>
                        </a:rPr>
                        <a:t>Salud de Poblaciones</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200" b="0" i="0" u="none" strike="noStrike">
                          <a:solidFill>
                            <a:srgbClr val="000000"/>
                          </a:solidFill>
                          <a:effectLst/>
                          <a:latin typeface="Tahoma" panose="020B0604030504040204" pitchFamily="34" charset="0"/>
                        </a:rPr>
                        <a:t>Clínica del Buen Trato</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B</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08932553"/>
                  </a:ext>
                </a:extLst>
              </a:tr>
              <a:tr h="161298">
                <a:tc vMerge="1">
                  <a:txBody>
                    <a:bodyPr/>
                    <a:lstStyle/>
                    <a:p>
                      <a:endParaRPr lang="es-CO"/>
                    </a:p>
                  </a:txBody>
                  <a:tcPr/>
                </a:tc>
                <a:tc vMerge="1">
                  <a:txBody>
                    <a:bodyPr/>
                    <a:lstStyle/>
                    <a:p>
                      <a:endParaRPr lang="es-CO"/>
                    </a:p>
                  </a:txBody>
                  <a:tcPr/>
                </a:tc>
                <a:tc>
                  <a:txBody>
                    <a:bodyPr/>
                    <a:lstStyle/>
                    <a:p>
                      <a:pPr algn="l" fontAlgn="b"/>
                      <a:r>
                        <a:rPr lang="es-CO" sz="1200" b="0" i="0" u="none" strike="noStrike">
                          <a:solidFill>
                            <a:srgbClr val="000000"/>
                          </a:solidFill>
                          <a:effectLst/>
                          <a:latin typeface="Tahoma" panose="020B0604030504040204" pitchFamily="34" charset="0"/>
                        </a:rPr>
                        <a:t>Cuidar</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B</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99825873"/>
                  </a:ext>
                </a:extLst>
              </a:tr>
              <a:tr h="436429">
                <a:tc vMerge="1">
                  <a:txBody>
                    <a:bodyPr/>
                    <a:lstStyle/>
                    <a:p>
                      <a:endParaRPr lang="es-CO"/>
                    </a:p>
                  </a:txBody>
                  <a:tcPr/>
                </a:tc>
                <a:tc vMerge="1">
                  <a:txBody>
                    <a:bodyPr/>
                    <a:lstStyle/>
                    <a:p>
                      <a:endParaRPr lang="es-CO"/>
                    </a:p>
                  </a:txBody>
                  <a:tcPr/>
                </a:tc>
                <a:tc>
                  <a:txBody>
                    <a:bodyPr/>
                    <a:lstStyle/>
                    <a:p>
                      <a:pPr algn="l" fontAlgn="b"/>
                      <a:r>
                        <a:rPr lang="es-CO" sz="1200" b="0" i="0" u="none" strike="noStrike" dirty="0">
                          <a:solidFill>
                            <a:srgbClr val="000000"/>
                          </a:solidFill>
                          <a:effectLst/>
                          <a:latin typeface="Tahoma" panose="020B0604030504040204" pitchFamily="34" charset="0"/>
                        </a:rPr>
                        <a:t>Salud y Grupos Vulnerables</a:t>
                      </a:r>
                    </a:p>
                  </a:txBody>
                  <a:tcPr marL="6886" marR="6886" marT="68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200" b="0" i="0" u="none" strike="noStrike" dirty="0">
                          <a:solidFill>
                            <a:srgbClr val="000000"/>
                          </a:solidFill>
                          <a:effectLst/>
                          <a:latin typeface="Tahoma" panose="020B0604030504040204" pitchFamily="34" charset="0"/>
                        </a:rPr>
                        <a:t>B</a:t>
                      </a:r>
                    </a:p>
                  </a:txBody>
                  <a:tcPr marL="6886" marR="6886" marT="68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76224273"/>
                  </a:ext>
                </a:extLst>
              </a:tr>
            </a:tbl>
          </a:graphicData>
        </a:graphic>
      </p:graphicFrame>
      <p:pic>
        <p:nvPicPr>
          <p:cNvPr id="12" name="Imagen 11"/>
          <p:cNvPicPr>
            <a:picLocks noChangeAspect="1"/>
          </p:cNvPicPr>
          <p:nvPr/>
        </p:nvPicPr>
        <p:blipFill>
          <a:blip r:embed="rId2"/>
          <a:stretch>
            <a:fillRect/>
          </a:stretch>
        </p:blipFill>
        <p:spPr>
          <a:xfrm>
            <a:off x="5220072" y="987574"/>
            <a:ext cx="3835477" cy="3954055"/>
          </a:xfrm>
          <a:prstGeom prst="rect">
            <a:avLst/>
          </a:prstGeom>
        </p:spPr>
      </p:pic>
    </p:spTree>
    <p:extLst>
      <p:ext uri="{BB962C8B-B14F-4D97-AF65-F5344CB8AC3E}">
        <p14:creationId xmlns:p14="http://schemas.microsoft.com/office/powerpoint/2010/main" val="3203772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6872" y="339502"/>
            <a:ext cx="7067128" cy="517748"/>
          </a:xfrm>
        </p:spPr>
        <p:txBody>
          <a:bodyPr>
            <a:normAutofit/>
          </a:bodyPr>
          <a:lstStyle/>
          <a:p>
            <a:pPr algn="r"/>
            <a:r>
              <a:rPr lang="es-ES" sz="1800" b="1" dirty="0" smtClean="0">
                <a:solidFill>
                  <a:schemeClr val="bg1"/>
                </a:solidFill>
                <a:latin typeface="Bahnschrift" panose="020B0502040204020203" pitchFamily="34" charset="0"/>
              </a:rPr>
              <a:t>PROYECTOS DE INVESTIGACIÓN</a:t>
            </a:r>
            <a:endParaRPr lang="es-ES" sz="1800" b="1" dirty="0">
              <a:solidFill>
                <a:schemeClr val="bg1"/>
              </a:solidFill>
              <a:latin typeface="Bahnschrift" panose="020B0502040204020203" pitchFamily="34" charset="0"/>
            </a:endParaRPr>
          </a:p>
        </p:txBody>
      </p:sp>
      <p:sp>
        <p:nvSpPr>
          <p:cNvPr id="4" name="Marcador de texto 3"/>
          <p:cNvSpPr>
            <a:spLocks noGrp="1"/>
          </p:cNvSpPr>
          <p:nvPr>
            <p:ph type="body" idx="1"/>
          </p:nvPr>
        </p:nvSpPr>
        <p:spPr>
          <a:xfrm>
            <a:off x="315788" y="1004292"/>
            <a:ext cx="4040188" cy="479822"/>
          </a:xfrm>
        </p:spPr>
        <p:txBody>
          <a:bodyPr>
            <a:noAutofit/>
          </a:bodyPr>
          <a:lstStyle/>
          <a:p>
            <a:r>
              <a:rPr lang="es-ES" sz="2000" dirty="0" smtClean="0"/>
              <a:t>SALUD DE POBLACIONES</a:t>
            </a:r>
            <a:endParaRPr lang="es-ES" sz="2000" dirty="0"/>
          </a:p>
        </p:txBody>
      </p:sp>
      <p:sp>
        <p:nvSpPr>
          <p:cNvPr id="3" name="Marcador de contenido 2"/>
          <p:cNvSpPr>
            <a:spLocks noGrp="1"/>
          </p:cNvSpPr>
          <p:nvPr>
            <p:ph sz="half" idx="2"/>
          </p:nvPr>
        </p:nvSpPr>
        <p:spPr>
          <a:xfrm>
            <a:off x="457200" y="1484114"/>
            <a:ext cx="4040188" cy="1550898"/>
          </a:xfrm>
        </p:spPr>
        <p:txBody>
          <a:bodyPr>
            <a:normAutofit/>
          </a:bodyPr>
          <a:lstStyle/>
          <a:p>
            <a:r>
              <a:rPr lang="es-ES" sz="2000" dirty="0" smtClean="0"/>
              <a:t>MEDIANA CUANTÍA  3</a:t>
            </a:r>
          </a:p>
          <a:p>
            <a:r>
              <a:rPr lang="es-ES" sz="2000" dirty="0" smtClean="0"/>
              <a:t>MENOR CUANTÍA   5</a:t>
            </a:r>
          </a:p>
          <a:p>
            <a:r>
              <a:rPr lang="es-ES" sz="2000" dirty="0" smtClean="0"/>
              <a:t>SEMILLEROS    8</a:t>
            </a:r>
          </a:p>
        </p:txBody>
      </p:sp>
      <p:sp>
        <p:nvSpPr>
          <p:cNvPr id="5" name="Marcador de texto 4"/>
          <p:cNvSpPr>
            <a:spLocks noGrp="1"/>
          </p:cNvSpPr>
          <p:nvPr>
            <p:ph type="body" sz="quarter" idx="3"/>
          </p:nvPr>
        </p:nvSpPr>
        <p:spPr>
          <a:xfrm>
            <a:off x="4497388" y="1004292"/>
            <a:ext cx="4041775" cy="479822"/>
          </a:xfrm>
        </p:spPr>
        <p:txBody>
          <a:bodyPr>
            <a:normAutofit/>
          </a:bodyPr>
          <a:lstStyle/>
          <a:p>
            <a:r>
              <a:rPr lang="es-ES" sz="2000" dirty="0" smtClean="0"/>
              <a:t>MEDICINA TROPICAL</a:t>
            </a:r>
            <a:endParaRPr lang="es-ES" sz="2000" dirty="0"/>
          </a:p>
        </p:txBody>
      </p:sp>
      <p:sp>
        <p:nvSpPr>
          <p:cNvPr id="6" name="Marcador de contenido 5"/>
          <p:cNvSpPr>
            <a:spLocks noGrp="1"/>
          </p:cNvSpPr>
          <p:nvPr>
            <p:ph sz="quarter" idx="4"/>
          </p:nvPr>
        </p:nvSpPr>
        <p:spPr>
          <a:xfrm>
            <a:off x="4523110" y="1484114"/>
            <a:ext cx="4041775" cy="1228626"/>
          </a:xfrm>
        </p:spPr>
        <p:txBody>
          <a:bodyPr>
            <a:normAutofit/>
          </a:bodyPr>
          <a:lstStyle/>
          <a:p>
            <a:r>
              <a:rPr lang="es-ES" sz="2000" dirty="0" smtClean="0"/>
              <a:t>MEDIANA CUANTÍA  1</a:t>
            </a:r>
          </a:p>
          <a:p>
            <a:r>
              <a:rPr lang="es-ES" sz="2000" dirty="0" smtClean="0"/>
              <a:t>MENOR CUANTÍA  2</a:t>
            </a:r>
            <a:endParaRPr lang="es-ES" sz="2000" dirty="0"/>
          </a:p>
        </p:txBody>
      </p:sp>
      <p:graphicFrame>
        <p:nvGraphicFramePr>
          <p:cNvPr id="8" name="Tabla 7"/>
          <p:cNvGraphicFramePr>
            <a:graphicFrameLocks noGrp="1"/>
          </p:cNvGraphicFramePr>
          <p:nvPr>
            <p:extLst>
              <p:ext uri="{D42A27DB-BD31-4B8C-83A1-F6EECF244321}">
                <p14:modId xmlns:p14="http://schemas.microsoft.com/office/powerpoint/2010/main" val="2598484697"/>
              </p:ext>
            </p:extLst>
          </p:nvPr>
        </p:nvGraphicFramePr>
        <p:xfrm>
          <a:off x="457200" y="2621441"/>
          <a:ext cx="8291265" cy="1786786"/>
        </p:xfrm>
        <a:graphic>
          <a:graphicData uri="http://schemas.openxmlformats.org/drawingml/2006/table">
            <a:tbl>
              <a:tblPr>
                <a:tableStyleId>{5940675A-B579-460E-94D1-54222C63F5DA}</a:tableStyleId>
              </a:tblPr>
              <a:tblGrid>
                <a:gridCol w="3283669">
                  <a:extLst>
                    <a:ext uri="{9D8B030D-6E8A-4147-A177-3AD203B41FA5}">
                      <a16:colId xmlns:a16="http://schemas.microsoft.com/office/drawing/2014/main" xmlns="" val="1216138504"/>
                    </a:ext>
                  </a:extLst>
                </a:gridCol>
                <a:gridCol w="2052294">
                  <a:extLst>
                    <a:ext uri="{9D8B030D-6E8A-4147-A177-3AD203B41FA5}">
                      <a16:colId xmlns:a16="http://schemas.microsoft.com/office/drawing/2014/main" xmlns="" val="2441728478"/>
                    </a:ext>
                  </a:extLst>
                </a:gridCol>
                <a:gridCol w="2955302">
                  <a:extLst>
                    <a:ext uri="{9D8B030D-6E8A-4147-A177-3AD203B41FA5}">
                      <a16:colId xmlns:a16="http://schemas.microsoft.com/office/drawing/2014/main" xmlns="" val="1815184574"/>
                    </a:ext>
                  </a:extLst>
                </a:gridCol>
              </a:tblGrid>
              <a:tr h="383078">
                <a:tc>
                  <a:txBody>
                    <a:bodyPr/>
                    <a:lstStyle/>
                    <a:p>
                      <a:pPr algn="ctr" fontAlgn="b"/>
                      <a:r>
                        <a:rPr lang="es-CO" sz="1400" b="1" u="none" strike="noStrike" dirty="0">
                          <a:solidFill>
                            <a:schemeClr val="bg1"/>
                          </a:solidFill>
                          <a:effectLst/>
                          <a:latin typeface="Bahnschrift" panose="020B0502040204020203" pitchFamily="34" charset="0"/>
                        </a:rPr>
                        <a:t>ITEM</a:t>
                      </a:r>
                      <a:endParaRPr lang="es-CO" sz="14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b"/>
                      <a:r>
                        <a:rPr lang="es-CO" sz="1400" b="1" u="none" strike="noStrike" dirty="0">
                          <a:solidFill>
                            <a:schemeClr val="bg1"/>
                          </a:solidFill>
                          <a:effectLst/>
                          <a:latin typeface="Bahnschrift" panose="020B0502040204020203" pitchFamily="34" charset="0"/>
                        </a:rPr>
                        <a:t>APROPIADO</a:t>
                      </a:r>
                      <a:endParaRPr lang="es-CO" sz="14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tc>
                  <a:txBody>
                    <a:bodyPr/>
                    <a:lstStyle/>
                    <a:p>
                      <a:pPr algn="ctr" fontAlgn="b"/>
                      <a:r>
                        <a:rPr lang="es-CO" sz="1400" b="1" u="none" strike="noStrike" dirty="0">
                          <a:solidFill>
                            <a:schemeClr val="bg1"/>
                          </a:solidFill>
                          <a:effectLst/>
                          <a:latin typeface="Bahnschrift" panose="020B0502040204020203" pitchFamily="34" charset="0"/>
                        </a:rPr>
                        <a:t>EJECUTADO</a:t>
                      </a:r>
                      <a:endParaRPr lang="es-CO" sz="1400" b="1" i="0" u="none" strike="noStrike" dirty="0">
                        <a:solidFill>
                          <a:schemeClr val="bg1"/>
                        </a:solidFill>
                        <a:effectLst/>
                        <a:latin typeface="Bahnschrift" panose="020B0502040204020203" pitchFamily="34" charset="0"/>
                      </a:endParaRPr>
                    </a:p>
                  </a:txBody>
                  <a:tcPr marL="9525" marR="9525" marT="9525" marB="0" anchor="ctr">
                    <a:solidFill>
                      <a:srgbClr val="943634"/>
                    </a:solidFill>
                  </a:tcPr>
                </a:tc>
                <a:extLst>
                  <a:ext uri="{0D108BD9-81ED-4DB2-BD59-A6C34878D82A}">
                    <a16:rowId xmlns:a16="http://schemas.microsoft.com/office/drawing/2014/main" xmlns="" val="2047785281"/>
                  </a:ext>
                </a:extLst>
              </a:tr>
              <a:tr h="318322">
                <a:tc>
                  <a:txBody>
                    <a:bodyPr/>
                    <a:lstStyle/>
                    <a:p>
                      <a:pPr algn="l" fontAlgn="b"/>
                      <a:r>
                        <a:rPr lang="es-CO" sz="1400" u="none" strike="noStrike" dirty="0">
                          <a:effectLst/>
                          <a:latin typeface="Arial" panose="020B0604020202020204" pitchFamily="34" charset="0"/>
                          <a:cs typeface="Arial" panose="020B0604020202020204" pitchFamily="34" charset="0"/>
                        </a:rPr>
                        <a:t>MEDIANA </a:t>
                      </a:r>
                      <a:r>
                        <a:rPr lang="es-CO" sz="1400" u="none" strike="noStrike" dirty="0" smtClean="0">
                          <a:effectLst/>
                          <a:latin typeface="Arial" panose="020B0604020202020204" pitchFamily="34" charset="0"/>
                          <a:cs typeface="Arial" panose="020B0604020202020204" pitchFamily="34" charset="0"/>
                        </a:rPr>
                        <a:t>CUANTÍA</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smtClean="0">
                          <a:effectLst/>
                          <a:latin typeface="Arial" panose="020B0604020202020204" pitchFamily="34" charset="0"/>
                          <a:cs typeface="Arial" panose="020B0604020202020204" pitchFamily="34" charset="0"/>
                        </a:rPr>
                        <a:t>$100.000.000 </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smtClean="0">
                          <a:effectLst/>
                          <a:latin typeface="Arial" panose="020B0604020202020204" pitchFamily="34" charset="0"/>
                          <a:cs typeface="Arial" panose="020B0604020202020204" pitchFamily="34" charset="0"/>
                        </a:rPr>
                        <a:t>$98.437.812 </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xmlns="" val="1948835236"/>
                  </a:ext>
                </a:extLst>
              </a:tr>
              <a:tr h="279910">
                <a:tc>
                  <a:txBody>
                    <a:bodyPr/>
                    <a:lstStyle/>
                    <a:p>
                      <a:pPr algn="l" fontAlgn="b"/>
                      <a:r>
                        <a:rPr lang="es-CO" sz="1400" u="none" strike="noStrike" dirty="0">
                          <a:effectLst/>
                          <a:latin typeface="Arial" panose="020B0604020202020204" pitchFamily="34" charset="0"/>
                          <a:cs typeface="Arial" panose="020B0604020202020204" pitchFamily="34" charset="0"/>
                        </a:rPr>
                        <a:t>MENOR </a:t>
                      </a:r>
                      <a:r>
                        <a:rPr lang="es-CO" sz="1400" u="none" strike="noStrike" dirty="0" smtClean="0">
                          <a:effectLst/>
                          <a:latin typeface="Arial" panose="020B0604020202020204" pitchFamily="34" charset="0"/>
                          <a:cs typeface="Arial" panose="020B0604020202020204" pitchFamily="34" charset="0"/>
                        </a:rPr>
                        <a:t>CUANTÍA</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smtClean="0">
                          <a:effectLst/>
                          <a:latin typeface="Arial" panose="020B0604020202020204" pitchFamily="34" charset="0"/>
                          <a:cs typeface="Arial" panose="020B0604020202020204" pitchFamily="34" charset="0"/>
                        </a:rPr>
                        <a:t>18.997.600</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a:effectLst/>
                          <a:latin typeface="Arial" panose="020B0604020202020204" pitchFamily="34" charset="0"/>
                          <a:cs typeface="Arial" panose="020B0604020202020204" pitchFamily="34" charset="0"/>
                        </a:rPr>
                        <a:t>0</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xmlns="" val="1354611367"/>
                  </a:ext>
                </a:extLst>
              </a:tr>
              <a:tr h="342749">
                <a:tc>
                  <a:txBody>
                    <a:bodyPr/>
                    <a:lstStyle/>
                    <a:p>
                      <a:pPr algn="l" fontAlgn="b"/>
                      <a:r>
                        <a:rPr lang="es-CO" sz="1400" u="none" strike="noStrike" dirty="0">
                          <a:effectLst/>
                          <a:latin typeface="Arial" panose="020B0604020202020204" pitchFamily="34" charset="0"/>
                          <a:cs typeface="Arial" panose="020B0604020202020204" pitchFamily="34" charset="0"/>
                        </a:rPr>
                        <a:t>SEMILLEROS</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smtClean="0">
                          <a:effectLst/>
                          <a:latin typeface="Arial" panose="020B0604020202020204" pitchFamily="34" charset="0"/>
                          <a:cs typeface="Arial" panose="020B0604020202020204" pitchFamily="34" charset="0"/>
                        </a:rPr>
                        <a:t>8.639.453 </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u="none" strike="noStrike" dirty="0" smtClean="0">
                          <a:effectLst/>
                          <a:latin typeface="Arial" panose="020B0604020202020204" pitchFamily="34" charset="0"/>
                          <a:cs typeface="Arial" panose="020B0604020202020204" pitchFamily="34" charset="0"/>
                        </a:rPr>
                        <a:t>7.264.545 </a:t>
                      </a:r>
                      <a:endParaRPr lang="es-CO"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xmlns="" val="1115111594"/>
                  </a:ext>
                </a:extLst>
              </a:tr>
              <a:tr h="462727">
                <a:tc>
                  <a:txBody>
                    <a:bodyPr/>
                    <a:lstStyle/>
                    <a:p>
                      <a:pPr algn="l" fontAlgn="b"/>
                      <a:r>
                        <a:rPr lang="es-CO" sz="1400" b="1" u="none" strike="noStrike" dirty="0">
                          <a:effectLst/>
                          <a:latin typeface="Arial" panose="020B0604020202020204" pitchFamily="34" charset="0"/>
                          <a:cs typeface="Arial" panose="020B0604020202020204" pitchFamily="34" charset="0"/>
                        </a:rPr>
                        <a:t>TOTAL</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b="1" u="none" strike="noStrike" dirty="0" smtClean="0">
                          <a:effectLst/>
                          <a:latin typeface="Arial" panose="020B0604020202020204" pitchFamily="34" charset="0"/>
                          <a:cs typeface="Arial" panose="020B0604020202020204" pitchFamily="34" charset="0"/>
                        </a:rPr>
                        <a:t>$127.637.053 </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s-CO" sz="1400" b="1" u="none" strike="noStrike" dirty="0" smtClean="0">
                          <a:effectLst/>
                          <a:latin typeface="Arial" panose="020B0604020202020204" pitchFamily="34" charset="0"/>
                          <a:cs typeface="Arial" panose="020B0604020202020204" pitchFamily="34" charset="0"/>
                        </a:rPr>
                        <a:t>$105.702.357 </a:t>
                      </a:r>
                      <a:endParaRPr lang="es-CO"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xmlns="" val="1139434331"/>
                  </a:ext>
                </a:extLst>
              </a:tr>
            </a:tbl>
          </a:graphicData>
        </a:graphic>
      </p:graphicFrame>
    </p:spTree>
    <p:extLst>
      <p:ext uri="{BB962C8B-B14F-4D97-AF65-F5344CB8AC3E}">
        <p14:creationId xmlns:p14="http://schemas.microsoft.com/office/powerpoint/2010/main" val="488292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27534"/>
            <a:ext cx="7906072" cy="195486"/>
          </a:xfrm>
        </p:spPr>
        <p:txBody>
          <a:bodyPr>
            <a:noAutofit/>
          </a:bodyPr>
          <a:lstStyle/>
          <a:p>
            <a:pPr algn="r"/>
            <a:r>
              <a:rPr lang="es-CO" sz="2000" b="1" dirty="0">
                <a:solidFill>
                  <a:schemeClr val="bg1"/>
                </a:solidFill>
                <a:latin typeface="Bahnschrift" panose="020B0502040204020203" pitchFamily="34" charset="0"/>
              </a:rPr>
              <a:t>ORDEN DEL DÍA</a:t>
            </a:r>
            <a:r>
              <a:rPr lang="es-CO" sz="2000" dirty="0">
                <a:solidFill>
                  <a:schemeClr val="bg1"/>
                </a:solidFill>
                <a:latin typeface="Bahnschrift" panose="020B0502040204020203" pitchFamily="34" charset="0"/>
                <a:ea typeface="Arial Unicode MS" panose="020B0604020202020204" pitchFamily="34" charset="-128"/>
                <a:cs typeface="Arial Unicode MS" panose="020B0604020202020204" pitchFamily="34" charset="-128"/>
              </a:rPr>
              <a:t/>
            </a:r>
            <a:br>
              <a:rPr lang="es-CO" sz="2000" dirty="0">
                <a:solidFill>
                  <a:schemeClr val="bg1"/>
                </a:solidFill>
                <a:latin typeface="Bahnschrift" panose="020B0502040204020203" pitchFamily="34" charset="0"/>
                <a:ea typeface="Arial Unicode MS" panose="020B0604020202020204" pitchFamily="34" charset="-128"/>
                <a:cs typeface="Arial Unicode MS" panose="020B0604020202020204" pitchFamily="34" charset="-128"/>
              </a:rPr>
            </a:br>
            <a:endParaRPr lang="es-CO" sz="2000" dirty="0">
              <a:latin typeface="Bahnschrift" panose="020B0502040204020203" pitchFamily="34" charset="0"/>
              <a:ea typeface="Arial Unicode MS" panose="020B0604020202020204" pitchFamily="34" charset="-128"/>
              <a:cs typeface="Arial Unicode MS" panose="020B0604020202020204" pitchFamily="34" charset="-128"/>
            </a:endParaRPr>
          </a:p>
        </p:txBody>
      </p:sp>
      <p:sp>
        <p:nvSpPr>
          <p:cNvPr id="4" name="17 CuadroTexto"/>
          <p:cNvSpPr txBox="1">
            <a:spLocks noGrp="1"/>
          </p:cNvSpPr>
          <p:nvPr>
            <p:ph idx="1"/>
          </p:nvPr>
        </p:nvSpPr>
        <p:spPr>
          <a:xfrm>
            <a:off x="11708" y="1200150"/>
            <a:ext cx="4714752" cy="600164"/>
          </a:xfrm>
          <a:prstGeom prst="rect">
            <a:avLst/>
          </a:prstGeom>
          <a:noFill/>
        </p:spPr>
        <p:txBody>
          <a:bodyPr wrap="none" rtlCol="0">
            <a:spAutoFit/>
          </a:bodyPr>
          <a:lstStyle/>
          <a:p>
            <a:pPr marL="0" indent="0">
              <a:buNone/>
            </a:pPr>
            <a:r>
              <a:rPr lang="es-CO" sz="1500" dirty="0" smtClean="0">
                <a:latin typeface="Arial" panose="020B0604020202020204" pitchFamily="34" charset="0"/>
                <a:cs typeface="Arial" panose="020B0604020202020204" pitchFamily="34" charset="0"/>
              </a:rPr>
              <a:t>        1</a:t>
            </a:r>
            <a:r>
              <a:rPr lang="es-CO" sz="1500" dirty="0">
                <a:latin typeface="Arial" panose="020B0604020202020204" pitchFamily="34" charset="0"/>
                <a:cs typeface="Arial" panose="020B0604020202020204" pitchFamily="34" charset="0"/>
              </a:rPr>
              <a:t>. </a:t>
            </a:r>
            <a:r>
              <a:rPr lang="es-CO" sz="1500" dirty="0" smtClean="0">
                <a:latin typeface="Bahnschrift" panose="020B0502040204020203" pitchFamily="34" charset="0"/>
              </a:rPr>
              <a:t>INSTALACIÓN </a:t>
            </a:r>
            <a:r>
              <a:rPr lang="es-CO" sz="1500" dirty="0">
                <a:latin typeface="Bahnschrift" panose="020B0502040204020203" pitchFamily="34" charset="0"/>
              </a:rPr>
              <a:t>DE LA </a:t>
            </a:r>
            <a:r>
              <a:rPr lang="es-CO" sz="1500" dirty="0" smtClean="0">
                <a:latin typeface="Bahnschrift" panose="020B0502040204020203" pitchFamily="34" charset="0"/>
              </a:rPr>
              <a:t>RENDICIÓN </a:t>
            </a:r>
            <a:r>
              <a:rPr lang="es-CO" sz="1500" dirty="0">
                <a:latin typeface="Bahnschrift" panose="020B0502040204020203" pitchFamily="34" charset="0"/>
              </a:rPr>
              <a:t>DE </a:t>
            </a:r>
            <a:r>
              <a:rPr lang="es-CO" sz="1500" dirty="0" smtClean="0">
                <a:latin typeface="Bahnschrift" panose="020B0502040204020203" pitchFamily="34" charset="0"/>
              </a:rPr>
              <a:t>CUENTAS</a:t>
            </a:r>
          </a:p>
          <a:p>
            <a:endParaRPr lang="es-CO" sz="1500" dirty="0">
              <a:latin typeface="Arial" panose="020B0604020202020204" pitchFamily="34" charset="0"/>
              <a:cs typeface="Arial" panose="020B0604020202020204" pitchFamily="34" charset="0"/>
            </a:endParaRPr>
          </a:p>
        </p:txBody>
      </p:sp>
      <p:sp>
        <p:nvSpPr>
          <p:cNvPr id="5" name="1 CuadroTexto"/>
          <p:cNvSpPr txBox="1"/>
          <p:nvPr/>
        </p:nvSpPr>
        <p:spPr>
          <a:xfrm>
            <a:off x="422920" y="1638732"/>
            <a:ext cx="6000361" cy="323165"/>
          </a:xfrm>
          <a:prstGeom prst="rect">
            <a:avLst/>
          </a:prstGeom>
          <a:noFill/>
        </p:spPr>
        <p:txBody>
          <a:bodyPr wrap="none" rtlCol="0">
            <a:spAutoFit/>
          </a:bodyPr>
          <a:lstStyle/>
          <a:p>
            <a:r>
              <a:rPr lang="es-CO" sz="1500" dirty="0">
                <a:latin typeface="Arial" panose="020B0604020202020204" pitchFamily="34" charset="0"/>
                <a:cs typeface="Arial" panose="020B0604020202020204" pitchFamily="34" charset="0"/>
              </a:rPr>
              <a:t>2. </a:t>
            </a:r>
            <a:r>
              <a:rPr lang="es-CO" sz="1500" dirty="0" smtClean="0">
                <a:latin typeface="Bahnschrift" panose="020B0502040204020203" pitchFamily="34" charset="0"/>
                <a:cs typeface="Arial" panose="020B0604020202020204" pitchFamily="34" charset="0"/>
              </a:rPr>
              <a:t>PRESENTACIÓN </a:t>
            </a:r>
            <a:r>
              <a:rPr lang="es-CO" sz="1500" dirty="0">
                <a:latin typeface="Bahnschrift" panose="020B0502040204020203" pitchFamily="34" charset="0"/>
                <a:cs typeface="Arial" panose="020B0604020202020204" pitchFamily="34" charset="0"/>
              </a:rPr>
              <a:t>DEL INFORME DE GESTIÓN </a:t>
            </a:r>
            <a:r>
              <a:rPr lang="es-CO" sz="1500" dirty="0" smtClean="0">
                <a:latin typeface="Bahnschrift" panose="020B0502040204020203" pitchFamily="34" charset="0"/>
                <a:cs typeface="Arial" panose="020B0604020202020204" pitchFamily="34" charset="0"/>
              </a:rPr>
              <a:t>2018 </a:t>
            </a:r>
            <a:r>
              <a:rPr lang="es-CO" sz="1500" dirty="0">
                <a:latin typeface="Bahnschrift" panose="020B0502040204020203" pitchFamily="34" charset="0"/>
                <a:cs typeface="Arial" panose="020B0604020202020204" pitchFamily="34" charset="0"/>
              </a:rPr>
              <a:t>DE LA FACULTAD</a:t>
            </a:r>
          </a:p>
        </p:txBody>
      </p:sp>
      <p:sp>
        <p:nvSpPr>
          <p:cNvPr id="6" name="13 CuadroTexto"/>
          <p:cNvSpPr txBox="1"/>
          <p:nvPr/>
        </p:nvSpPr>
        <p:spPr>
          <a:xfrm>
            <a:off x="422920" y="2184083"/>
            <a:ext cx="7351693" cy="323165"/>
          </a:xfrm>
          <a:prstGeom prst="rect">
            <a:avLst/>
          </a:prstGeom>
          <a:noFill/>
        </p:spPr>
        <p:txBody>
          <a:bodyPr wrap="none" rtlCol="0">
            <a:spAutoFit/>
          </a:bodyPr>
          <a:lstStyle/>
          <a:p>
            <a:r>
              <a:rPr lang="es-CO" sz="1500" dirty="0">
                <a:latin typeface="Arial" panose="020B0604020202020204" pitchFamily="34" charset="0"/>
                <a:cs typeface="Arial" panose="020B0604020202020204" pitchFamily="34" charset="0"/>
              </a:rPr>
              <a:t>3. </a:t>
            </a:r>
            <a:r>
              <a:rPr lang="es-CO" sz="1500" dirty="0">
                <a:latin typeface="Bahnschrift" panose="020B0502040204020203" pitchFamily="34" charset="0"/>
                <a:cs typeface="Arial" panose="020B0604020202020204" pitchFamily="34" charset="0"/>
              </a:rPr>
              <a:t>INTERVENCIONES CIUDADANAS Y RESPUESTAS A CARGO DE LA MESA DIRECTIVA</a:t>
            </a:r>
          </a:p>
        </p:txBody>
      </p:sp>
      <p:sp>
        <p:nvSpPr>
          <p:cNvPr id="7" name="14 CuadroTexto"/>
          <p:cNvSpPr txBox="1"/>
          <p:nvPr/>
        </p:nvSpPr>
        <p:spPr>
          <a:xfrm>
            <a:off x="422920" y="2703235"/>
            <a:ext cx="3350597" cy="323165"/>
          </a:xfrm>
          <a:prstGeom prst="rect">
            <a:avLst/>
          </a:prstGeom>
          <a:noFill/>
        </p:spPr>
        <p:txBody>
          <a:bodyPr wrap="none" rtlCol="0">
            <a:spAutoFit/>
          </a:bodyPr>
          <a:lstStyle/>
          <a:p>
            <a:r>
              <a:rPr lang="es-CO" sz="1500" dirty="0">
                <a:latin typeface="Arial" panose="020B0604020202020204" pitchFamily="34" charset="0"/>
                <a:cs typeface="Arial" panose="020B0604020202020204" pitchFamily="34" charset="0"/>
              </a:rPr>
              <a:t>4. </a:t>
            </a:r>
            <a:r>
              <a:rPr lang="es-CO" sz="1500" dirty="0">
                <a:latin typeface="Bahnschrift" panose="020B0502040204020203" pitchFamily="34" charset="0"/>
                <a:cs typeface="Arial" panose="020B0604020202020204" pitchFamily="34" charset="0"/>
              </a:rPr>
              <a:t>CONCLUSIONES DE LA AUDIENCIA</a:t>
            </a:r>
          </a:p>
        </p:txBody>
      </p:sp>
    </p:spTree>
    <p:extLst>
      <p:ext uri="{BB962C8B-B14F-4D97-AF65-F5344CB8AC3E}">
        <p14:creationId xmlns:p14="http://schemas.microsoft.com/office/powerpoint/2010/main" val="5664373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338290" y="2830103"/>
            <a:ext cx="1361723" cy="1997456"/>
          </a:xfrm>
          <a:prstGeom prst="rect">
            <a:avLst/>
          </a:prstGeom>
        </p:spPr>
      </p:pic>
      <p:sp>
        <p:nvSpPr>
          <p:cNvPr id="2" name="Título 1"/>
          <p:cNvSpPr>
            <a:spLocks noGrp="1"/>
          </p:cNvSpPr>
          <p:nvPr>
            <p:ph type="title"/>
          </p:nvPr>
        </p:nvSpPr>
        <p:spPr>
          <a:xfrm>
            <a:off x="457200" y="267494"/>
            <a:ext cx="8579296" cy="648072"/>
          </a:xfrm>
        </p:spPr>
        <p:txBody>
          <a:bodyPr>
            <a:normAutofit/>
          </a:bodyPr>
          <a:lstStyle/>
          <a:p>
            <a:pPr algn="r"/>
            <a:r>
              <a:rPr lang="es-ES" sz="2000" b="1" dirty="0" smtClean="0">
                <a:solidFill>
                  <a:schemeClr val="bg1"/>
                </a:solidFill>
                <a:latin typeface="Bahnschrift" panose="020B0502040204020203" pitchFamily="34" charset="0"/>
              </a:rPr>
              <a:t>PRODUCCIÓN DE INVESTIGACIÓN</a:t>
            </a:r>
            <a:endParaRPr lang="es-ES" sz="2000" b="1" dirty="0">
              <a:solidFill>
                <a:schemeClr val="bg1"/>
              </a:solidFill>
              <a:latin typeface="Bahnschrift" panose="020B0502040204020203" pitchFamily="34" charset="0"/>
            </a:endParaRPr>
          </a:p>
        </p:txBody>
      </p:sp>
      <p:sp>
        <p:nvSpPr>
          <p:cNvPr id="3" name="Marcador de texto 2"/>
          <p:cNvSpPr>
            <a:spLocks noGrp="1"/>
          </p:cNvSpPr>
          <p:nvPr>
            <p:ph type="body" idx="1"/>
          </p:nvPr>
        </p:nvSpPr>
        <p:spPr>
          <a:xfrm>
            <a:off x="457200" y="1151335"/>
            <a:ext cx="4040188" cy="440063"/>
          </a:xfrm>
        </p:spPr>
        <p:txBody>
          <a:bodyPr>
            <a:normAutofit/>
          </a:bodyPr>
          <a:lstStyle/>
          <a:p>
            <a:r>
              <a:rPr lang="es-ES" sz="1800" dirty="0" smtClean="0"/>
              <a:t>PRODUCCIÓN 2018</a:t>
            </a:r>
          </a:p>
        </p:txBody>
      </p:sp>
      <p:sp>
        <p:nvSpPr>
          <p:cNvPr id="4" name="Marcador de contenido 3"/>
          <p:cNvSpPr>
            <a:spLocks noGrp="1"/>
          </p:cNvSpPr>
          <p:nvPr>
            <p:ph sz="half" idx="2"/>
          </p:nvPr>
        </p:nvSpPr>
        <p:spPr/>
        <p:txBody>
          <a:bodyPr/>
          <a:lstStyle/>
          <a:p>
            <a:r>
              <a:rPr lang="es-ES" sz="1800" dirty="0" smtClean="0"/>
              <a:t>58 ARTÍCULOS</a:t>
            </a:r>
          </a:p>
          <a:p>
            <a:pPr lvl="1"/>
            <a:r>
              <a:rPr lang="es-ES" sz="1800" dirty="0" smtClean="0"/>
              <a:t>23 nacionales</a:t>
            </a:r>
          </a:p>
          <a:p>
            <a:pPr lvl="1"/>
            <a:r>
              <a:rPr lang="es-ES" sz="1800" dirty="0" smtClean="0"/>
              <a:t>35 internacionales</a:t>
            </a:r>
          </a:p>
          <a:p>
            <a:pPr lvl="1"/>
            <a:endParaRPr lang="es-ES" dirty="0"/>
          </a:p>
        </p:txBody>
      </p:sp>
      <p:sp>
        <p:nvSpPr>
          <p:cNvPr id="5" name="Marcador de texto 4"/>
          <p:cNvSpPr>
            <a:spLocks noGrp="1"/>
          </p:cNvSpPr>
          <p:nvPr>
            <p:ph type="body" sz="quarter" idx="3"/>
          </p:nvPr>
        </p:nvSpPr>
        <p:spPr>
          <a:xfrm>
            <a:off x="4591446" y="1111576"/>
            <a:ext cx="4041775" cy="479822"/>
          </a:xfrm>
        </p:spPr>
        <p:txBody>
          <a:bodyPr>
            <a:normAutofit/>
          </a:bodyPr>
          <a:lstStyle/>
          <a:p>
            <a:r>
              <a:rPr lang="es-ES" sz="1800" dirty="0" smtClean="0"/>
              <a:t>INTERNACIONALES</a:t>
            </a:r>
            <a:endParaRPr lang="es-ES" sz="1800" dirty="0"/>
          </a:p>
        </p:txBody>
      </p:sp>
      <p:sp>
        <p:nvSpPr>
          <p:cNvPr id="6" name="Marcador de contenido 5"/>
          <p:cNvSpPr>
            <a:spLocks noGrp="1"/>
          </p:cNvSpPr>
          <p:nvPr>
            <p:ph sz="quarter" idx="4"/>
          </p:nvPr>
        </p:nvSpPr>
        <p:spPr>
          <a:xfrm>
            <a:off x="4565030" y="1641565"/>
            <a:ext cx="4041775" cy="2452762"/>
          </a:xfrm>
        </p:spPr>
        <p:txBody>
          <a:bodyPr>
            <a:normAutofit/>
          </a:bodyPr>
          <a:lstStyle/>
          <a:p>
            <a:r>
              <a:rPr lang="es-ES" sz="1800" dirty="0" smtClean="0"/>
              <a:t>ESPAÑA 10</a:t>
            </a:r>
          </a:p>
          <a:p>
            <a:r>
              <a:rPr lang="es-ES" sz="1800" dirty="0" smtClean="0"/>
              <a:t>BRASIL  8</a:t>
            </a:r>
          </a:p>
          <a:p>
            <a:r>
              <a:rPr lang="es-ES" sz="1800" dirty="0" smtClean="0"/>
              <a:t>ESTADOS UNIDOS  7</a:t>
            </a:r>
          </a:p>
          <a:p>
            <a:r>
              <a:rPr lang="es-ES" sz="1800" dirty="0" smtClean="0"/>
              <a:t>CHILE  6</a:t>
            </a:r>
          </a:p>
          <a:p>
            <a:r>
              <a:rPr lang="es-ES" sz="1800" dirty="0" smtClean="0"/>
              <a:t>EGIPTO  2</a:t>
            </a:r>
          </a:p>
          <a:p>
            <a:r>
              <a:rPr lang="es-ES" sz="1800" dirty="0" smtClean="0"/>
              <a:t>REINO UNIDO  1</a:t>
            </a:r>
          </a:p>
          <a:p>
            <a:r>
              <a:rPr lang="es-ES" sz="1800" dirty="0" smtClean="0"/>
              <a:t>PERÚ  1</a:t>
            </a:r>
            <a:endParaRPr lang="es-ES" sz="1800" dirty="0"/>
          </a:p>
        </p:txBody>
      </p:sp>
      <p:pic>
        <p:nvPicPr>
          <p:cNvPr id="7" name="Imagen 6"/>
          <p:cNvPicPr>
            <a:picLocks noChangeAspect="1"/>
          </p:cNvPicPr>
          <p:nvPr/>
        </p:nvPicPr>
        <p:blipFill>
          <a:blip r:embed="rId3"/>
          <a:stretch>
            <a:fillRect/>
          </a:stretch>
        </p:blipFill>
        <p:spPr>
          <a:xfrm>
            <a:off x="2966647" y="2830103"/>
            <a:ext cx="1612877" cy="1997456"/>
          </a:xfrm>
          <a:prstGeom prst="rect">
            <a:avLst/>
          </a:prstGeom>
        </p:spPr>
      </p:pic>
      <p:pic>
        <p:nvPicPr>
          <p:cNvPr id="8" name="Imagen 7"/>
          <p:cNvPicPr>
            <a:picLocks noChangeAspect="1"/>
          </p:cNvPicPr>
          <p:nvPr/>
        </p:nvPicPr>
        <p:blipFill>
          <a:blip r:embed="rId4"/>
          <a:stretch>
            <a:fillRect/>
          </a:stretch>
        </p:blipFill>
        <p:spPr>
          <a:xfrm>
            <a:off x="1581103" y="2830103"/>
            <a:ext cx="1467679" cy="1997456"/>
          </a:xfrm>
          <a:prstGeom prst="rect">
            <a:avLst/>
          </a:prstGeom>
        </p:spPr>
      </p:pic>
    </p:spTree>
    <p:extLst>
      <p:ext uri="{BB962C8B-B14F-4D97-AF65-F5344CB8AC3E}">
        <p14:creationId xmlns:p14="http://schemas.microsoft.com/office/powerpoint/2010/main" val="22918026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411510"/>
            <a:ext cx="8435280" cy="504056"/>
          </a:xfrm>
        </p:spPr>
        <p:txBody>
          <a:bodyPr>
            <a:normAutofit/>
          </a:bodyPr>
          <a:lstStyle/>
          <a:p>
            <a:pPr algn="r"/>
            <a:r>
              <a:rPr lang="es-CO" sz="1800" b="1" dirty="0" smtClean="0">
                <a:solidFill>
                  <a:schemeClr val="bg1"/>
                </a:solidFill>
                <a:latin typeface="Bahnschrift" panose="020B0502040204020203" pitchFamily="34" charset="0"/>
              </a:rPr>
              <a:t>FORTALECIMIENTO DE LA INVESTIGACIÓN</a:t>
            </a:r>
            <a:endParaRPr lang="es-CO" sz="1800" dirty="0"/>
          </a:p>
        </p:txBody>
      </p:sp>
      <p:pic>
        <p:nvPicPr>
          <p:cNvPr id="4" name="Marcador de contenido 3"/>
          <p:cNvPicPr>
            <a:picLocks noGrp="1"/>
          </p:cNvPicPr>
          <p:nvPr>
            <p:ph idx="1"/>
          </p:nvPr>
        </p:nvPicPr>
        <p:blipFill rotWithShape="1">
          <a:blip r:embed="rId2">
            <a:extLst>
              <a:ext uri="{28A0092B-C50C-407E-A947-70E740481C1C}">
                <a14:useLocalDpi xmlns:a14="http://schemas.microsoft.com/office/drawing/2010/main" val="0"/>
              </a:ext>
            </a:extLst>
          </a:blip>
          <a:srcRect l="25881" t="19888" r="26968" b="21156"/>
          <a:stretch/>
        </p:blipFill>
        <p:spPr bwMode="auto">
          <a:xfrm>
            <a:off x="5801320" y="930051"/>
            <a:ext cx="3249438" cy="2986892"/>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5" name="Imagen 4"/>
          <p:cNvPicPr/>
          <p:nvPr/>
        </p:nvPicPr>
        <p:blipFill rotWithShape="1">
          <a:blip r:embed="rId3"/>
          <a:srcRect l="29333" t="28036" r="14892" b="24511"/>
          <a:stretch/>
        </p:blipFill>
        <p:spPr bwMode="auto">
          <a:xfrm>
            <a:off x="56543" y="919200"/>
            <a:ext cx="2857846" cy="2983257"/>
          </a:xfrm>
          <a:prstGeom prst="rect">
            <a:avLst/>
          </a:prstGeom>
          <a:solidFill>
            <a:srgbClr val="00A9BA"/>
          </a:solidFill>
          <a:ln w="38100" cap="sq">
            <a:solidFill>
              <a:srgbClr val="943634"/>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Imagen 5"/>
          <p:cNvPicPr/>
          <p:nvPr/>
        </p:nvPicPr>
        <p:blipFill rotWithShape="1">
          <a:blip r:embed="rId4"/>
          <a:srcRect l="31055" t="24681" r="26393" b="21641"/>
          <a:stretch/>
        </p:blipFill>
        <p:spPr bwMode="auto">
          <a:xfrm>
            <a:off x="2987723" y="915566"/>
            <a:ext cx="2740263" cy="2986891"/>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12" name="CuadroTexto 11"/>
          <p:cNvSpPr txBox="1"/>
          <p:nvPr/>
        </p:nvSpPr>
        <p:spPr>
          <a:xfrm>
            <a:off x="107504" y="4083918"/>
            <a:ext cx="7200800" cy="830997"/>
          </a:xfrm>
          <a:prstGeom prst="rect">
            <a:avLst/>
          </a:prstGeom>
          <a:noFill/>
        </p:spPr>
        <p:txBody>
          <a:bodyPr wrap="square" rtlCol="0">
            <a:spAutoFit/>
          </a:bodyPr>
          <a:lstStyle/>
          <a:p>
            <a:pPr algn="just"/>
            <a:r>
              <a:rPr lang="es-CO" sz="1200" dirty="0">
                <a:latin typeface="Arial" panose="020B0604020202020204" pitchFamily="34" charset="0"/>
                <a:cs typeface="Arial" panose="020B0604020202020204" pitchFamily="34" charset="0"/>
              </a:rPr>
              <a:t>Durante el año </a:t>
            </a:r>
            <a:r>
              <a:rPr lang="es-CO" sz="1200" dirty="0" smtClean="0">
                <a:latin typeface="Arial" panose="020B0604020202020204" pitchFamily="34" charset="0"/>
                <a:cs typeface="Arial" panose="020B0604020202020204" pitchFamily="34" charset="0"/>
              </a:rPr>
              <a:t>2018, </a:t>
            </a:r>
            <a:r>
              <a:rPr lang="es-CO" sz="1200" dirty="0">
                <a:latin typeface="Arial" panose="020B0604020202020204" pitchFamily="34" charset="0"/>
                <a:cs typeface="Arial" panose="020B0604020202020204" pitchFamily="34" charset="0"/>
              </a:rPr>
              <a:t>los grupos y semilleros de investigación lograron de la mano con </a:t>
            </a:r>
            <a:r>
              <a:rPr lang="es-CO" sz="1200" dirty="0" smtClean="0">
                <a:latin typeface="Arial" panose="020B0604020202020204" pitchFamily="34" charset="0"/>
                <a:cs typeface="Arial" panose="020B0604020202020204" pitchFamily="34" charset="0"/>
              </a:rPr>
              <a:t>Proyección </a:t>
            </a:r>
            <a:r>
              <a:rPr lang="es-CO" sz="1200" dirty="0">
                <a:latin typeface="Arial" panose="020B0604020202020204" pitchFamily="34" charset="0"/>
                <a:cs typeface="Arial" panose="020B0604020202020204" pitchFamily="34" charset="0"/>
              </a:rPr>
              <a:t>Social, una fuerte intervención en la modalidad de educación continua solidaria y remunerada con diplomados, talleres, cursos, congresos, simposios, con una participación activa de 2926 asistentes en 19 eventos ejecutados </a:t>
            </a:r>
          </a:p>
        </p:txBody>
      </p:sp>
    </p:spTree>
    <p:extLst>
      <p:ext uri="{BB962C8B-B14F-4D97-AF65-F5344CB8AC3E}">
        <p14:creationId xmlns:p14="http://schemas.microsoft.com/office/powerpoint/2010/main" val="328171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4223468827"/>
              </p:ext>
            </p:extLst>
          </p:nvPr>
        </p:nvGraphicFramePr>
        <p:xfrm>
          <a:off x="827584" y="1059582"/>
          <a:ext cx="7632848" cy="2595880"/>
        </p:xfrm>
        <a:graphic>
          <a:graphicData uri="http://schemas.openxmlformats.org/drawingml/2006/table">
            <a:tbl>
              <a:tblPr firstRow="1" bandRow="1">
                <a:tableStyleId>{2D5ABB26-0587-4C30-8999-92F81FD0307C}</a:tableStyleId>
              </a:tblPr>
              <a:tblGrid>
                <a:gridCol w="1945629">
                  <a:extLst>
                    <a:ext uri="{9D8B030D-6E8A-4147-A177-3AD203B41FA5}">
                      <a16:colId xmlns:a16="http://schemas.microsoft.com/office/drawing/2014/main" xmlns="" val="20000"/>
                    </a:ext>
                  </a:extLst>
                </a:gridCol>
                <a:gridCol w="1294731">
                  <a:extLst>
                    <a:ext uri="{9D8B030D-6E8A-4147-A177-3AD203B41FA5}">
                      <a16:colId xmlns:a16="http://schemas.microsoft.com/office/drawing/2014/main" xmlns="" val="20001"/>
                    </a:ext>
                  </a:extLst>
                </a:gridCol>
                <a:gridCol w="1584176">
                  <a:extLst>
                    <a:ext uri="{9D8B030D-6E8A-4147-A177-3AD203B41FA5}">
                      <a16:colId xmlns:a16="http://schemas.microsoft.com/office/drawing/2014/main" xmlns="" val="20002"/>
                    </a:ext>
                  </a:extLst>
                </a:gridCol>
                <a:gridCol w="1296144">
                  <a:extLst>
                    <a:ext uri="{9D8B030D-6E8A-4147-A177-3AD203B41FA5}">
                      <a16:colId xmlns:a16="http://schemas.microsoft.com/office/drawing/2014/main" xmlns="" val="20003"/>
                    </a:ext>
                  </a:extLst>
                </a:gridCol>
                <a:gridCol w="1512168">
                  <a:extLst>
                    <a:ext uri="{9D8B030D-6E8A-4147-A177-3AD203B41FA5}">
                      <a16:colId xmlns:a16="http://schemas.microsoft.com/office/drawing/2014/main" xmlns="" val="20004"/>
                    </a:ext>
                  </a:extLst>
                </a:gridCol>
              </a:tblGrid>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0"/>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1"/>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2"/>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3"/>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4"/>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5"/>
                  </a:ext>
                </a:extLst>
              </a:tr>
              <a:tr h="370840">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xmlns="" val="10006"/>
                  </a:ext>
                </a:extLst>
              </a:tr>
            </a:tbl>
          </a:graphicData>
        </a:graphic>
      </p:graphicFrame>
      <p:sp>
        <p:nvSpPr>
          <p:cNvPr id="2" name="Título 1"/>
          <p:cNvSpPr>
            <a:spLocks noGrp="1"/>
          </p:cNvSpPr>
          <p:nvPr>
            <p:ph type="title"/>
          </p:nvPr>
        </p:nvSpPr>
        <p:spPr>
          <a:xfrm>
            <a:off x="683568" y="266603"/>
            <a:ext cx="8280920" cy="648963"/>
          </a:xfrm>
        </p:spPr>
        <p:txBody>
          <a:bodyPr>
            <a:normAutofit/>
          </a:bodyPr>
          <a:lstStyle/>
          <a:p>
            <a:pPr algn="r"/>
            <a:r>
              <a:rPr lang="es-ES" sz="2000" b="1" dirty="0" smtClean="0">
                <a:solidFill>
                  <a:schemeClr val="bg1"/>
                </a:solidFill>
                <a:latin typeface="Bahnschrift" panose="020B0502040204020203" pitchFamily="34" charset="0"/>
              </a:rPr>
              <a:t>PROYECCIÓN SOCIAL</a:t>
            </a:r>
            <a:endParaRPr lang="es-ES" sz="2000" b="1" dirty="0">
              <a:solidFill>
                <a:schemeClr val="bg1"/>
              </a:solidFill>
              <a:latin typeface="Bahnschrift" panose="020B0502040204020203" pitchFamily="34" charset="0"/>
            </a:endParaRPr>
          </a:p>
        </p:txBody>
      </p:sp>
      <p:graphicFrame>
        <p:nvGraphicFramePr>
          <p:cNvPr id="5" name="Objeto 4"/>
          <p:cNvGraphicFramePr>
            <a:graphicFrameLocks noChangeAspect="1"/>
          </p:cNvGraphicFramePr>
          <p:nvPr>
            <p:extLst>
              <p:ext uri="{D42A27DB-BD31-4B8C-83A1-F6EECF244321}">
                <p14:modId xmlns:p14="http://schemas.microsoft.com/office/powerpoint/2010/main" val="1012328464"/>
              </p:ext>
            </p:extLst>
          </p:nvPr>
        </p:nvGraphicFramePr>
        <p:xfrm>
          <a:off x="251520" y="1063974"/>
          <a:ext cx="8640762" cy="3278187"/>
        </p:xfrm>
        <a:graphic>
          <a:graphicData uri="http://schemas.openxmlformats.org/presentationml/2006/ole">
            <mc:AlternateContent xmlns:mc="http://schemas.openxmlformats.org/markup-compatibility/2006">
              <mc:Choice xmlns:v="urn:schemas-microsoft-com:vml" Requires="v">
                <p:oleObj spid="_x0000_s1202" name="Hoja de cálculo" r:id="rId3" imgW="7934149" imgH="3305275" progId="Excel.Sheet.12">
                  <p:embed/>
                </p:oleObj>
              </mc:Choice>
              <mc:Fallback>
                <p:oleObj name="Hoja de cálculo" r:id="rId3" imgW="7934149" imgH="3305275" progId="Excel.Sheet.12">
                  <p:embed/>
                  <p:pic>
                    <p:nvPicPr>
                      <p:cNvPr id="0" name=""/>
                      <p:cNvPicPr/>
                      <p:nvPr/>
                    </p:nvPicPr>
                    <p:blipFill>
                      <a:blip r:embed="rId4"/>
                      <a:stretch>
                        <a:fillRect/>
                      </a:stretch>
                    </p:blipFill>
                    <p:spPr>
                      <a:xfrm>
                        <a:off x="251520" y="1063974"/>
                        <a:ext cx="8640762" cy="3278187"/>
                      </a:xfrm>
                      <a:prstGeom prst="rect">
                        <a:avLst/>
                      </a:prstGeom>
                    </p:spPr>
                  </p:pic>
                </p:oleObj>
              </mc:Fallback>
            </mc:AlternateContent>
          </a:graphicData>
        </a:graphic>
      </p:graphicFrame>
    </p:spTree>
    <p:extLst>
      <p:ext uri="{BB962C8B-B14F-4D97-AF65-F5344CB8AC3E}">
        <p14:creationId xmlns:p14="http://schemas.microsoft.com/office/powerpoint/2010/main" val="3845427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07288" cy="857250"/>
          </a:xfrm>
        </p:spPr>
        <p:txBody>
          <a:bodyPr>
            <a:normAutofit/>
          </a:bodyPr>
          <a:lstStyle/>
          <a:p>
            <a:pPr algn="r"/>
            <a:r>
              <a:rPr lang="es-CO" sz="1600" b="1" dirty="0" smtClean="0">
                <a:solidFill>
                  <a:schemeClr val="bg1"/>
                </a:solidFill>
                <a:latin typeface="Bahnschrift" panose="020B0502040204020203" pitchFamily="34" charset="0"/>
              </a:rPr>
              <a:t>PROYECTOS REMUNERADOS -VENTA DE SERVICIOS</a:t>
            </a:r>
            <a:endParaRPr lang="es-CO" sz="1600" b="1" dirty="0">
              <a:solidFill>
                <a:schemeClr val="bg1"/>
              </a:solidFill>
              <a:latin typeface="Bahnschrift" panose="020B0502040204020203" pitchFamily="34" charset="0"/>
            </a:endParaRPr>
          </a:p>
        </p:txBody>
      </p:sp>
      <p:graphicFrame>
        <p:nvGraphicFramePr>
          <p:cNvPr id="3" name="Gráfico 2"/>
          <p:cNvGraphicFramePr/>
          <p:nvPr>
            <p:extLst>
              <p:ext uri="{D42A27DB-BD31-4B8C-83A1-F6EECF244321}">
                <p14:modId xmlns:p14="http://schemas.microsoft.com/office/powerpoint/2010/main" val="2446330208"/>
              </p:ext>
            </p:extLst>
          </p:nvPr>
        </p:nvGraphicFramePr>
        <p:xfrm>
          <a:off x="92694" y="1063229"/>
          <a:ext cx="5148063" cy="33123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áfico 3"/>
          <p:cNvGraphicFramePr/>
          <p:nvPr>
            <p:extLst>
              <p:ext uri="{D42A27DB-BD31-4B8C-83A1-F6EECF244321}">
                <p14:modId xmlns:p14="http://schemas.microsoft.com/office/powerpoint/2010/main" val="2566593606"/>
              </p:ext>
            </p:extLst>
          </p:nvPr>
        </p:nvGraphicFramePr>
        <p:xfrm>
          <a:off x="4907850" y="1131590"/>
          <a:ext cx="4111858" cy="34955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633274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95486"/>
            <a:ext cx="8507288" cy="857250"/>
          </a:xfrm>
        </p:spPr>
        <p:txBody>
          <a:bodyPr>
            <a:normAutofit/>
          </a:bodyPr>
          <a:lstStyle/>
          <a:p>
            <a:pPr algn="r"/>
            <a:r>
              <a:rPr lang="es-CO" sz="2000" b="1" dirty="0" smtClean="0">
                <a:solidFill>
                  <a:schemeClr val="bg1"/>
                </a:solidFill>
                <a:latin typeface="Bahnschrift" panose="020B0502040204020203" pitchFamily="34" charset="0"/>
              </a:rPr>
              <a:t>EJECUCIÓN PROYECCIÓN SOCIAL</a:t>
            </a:r>
            <a:endParaRPr lang="es-CO" sz="2000" b="1" dirty="0">
              <a:solidFill>
                <a:schemeClr val="bg1"/>
              </a:solidFill>
              <a:latin typeface="Bahnschrift" panose="020B0502040204020203" pitchFamily="34" charset="0"/>
            </a:endParaRPr>
          </a:p>
        </p:txBody>
      </p:sp>
      <p:sp>
        <p:nvSpPr>
          <p:cNvPr id="4" name="CuadroTexto 3"/>
          <p:cNvSpPr txBox="1"/>
          <p:nvPr/>
        </p:nvSpPr>
        <p:spPr>
          <a:xfrm>
            <a:off x="-94902" y="915566"/>
            <a:ext cx="3016448" cy="3600986"/>
          </a:xfrm>
          <a:prstGeom prst="rect">
            <a:avLst/>
          </a:prstGeom>
          <a:noFill/>
        </p:spPr>
        <p:txBody>
          <a:bodyPr wrap="square" rtlCol="0">
            <a:spAutoFit/>
          </a:bodyPr>
          <a:lstStyle/>
          <a:p>
            <a:pPr algn="ctr"/>
            <a:r>
              <a:rPr lang="es-CO" sz="1900" dirty="0">
                <a:latin typeface="Arial" panose="020B0604020202020204" pitchFamily="34" charset="0"/>
                <a:cs typeface="Arial" panose="020B0604020202020204" pitchFamily="34" charset="0"/>
              </a:rPr>
              <a:t>En el año 2018,   </a:t>
            </a:r>
            <a:r>
              <a:rPr lang="es-CO" sz="1900" dirty="0" smtClean="0">
                <a:latin typeface="Arial" panose="020B0604020202020204" pitchFamily="34" charset="0"/>
                <a:cs typeface="Arial" panose="020B0604020202020204" pitchFamily="34" charset="0"/>
              </a:rPr>
              <a:t>desde el ámbito de la Proyección Social, la Facultad de Salud intervino en </a:t>
            </a:r>
            <a:r>
              <a:rPr lang="es-CO" sz="1900" dirty="0">
                <a:latin typeface="Arial" panose="020B0604020202020204" pitchFamily="34" charset="0"/>
                <a:cs typeface="Arial" panose="020B0604020202020204" pitchFamily="34" charset="0"/>
              </a:rPr>
              <a:t>la modalidad de educación continua solidaria (diplomados, talleres, cursos, congresos, simposios y eventos) de acceso gratuito a la comunidad académica y a la región Surcolombiana</a:t>
            </a:r>
          </a:p>
        </p:txBody>
      </p:sp>
      <p:pic>
        <p:nvPicPr>
          <p:cNvPr id="6" name="Imagen 5"/>
          <p:cNvPicPr/>
          <p:nvPr/>
        </p:nvPicPr>
        <p:blipFill>
          <a:blip r:embed="rId2" cstate="print">
            <a:extLst>
              <a:ext uri="{28A0092B-C50C-407E-A947-70E740481C1C}">
                <a14:useLocalDpi xmlns:a14="http://schemas.microsoft.com/office/drawing/2010/main" val="0"/>
              </a:ext>
            </a:extLst>
          </a:blip>
          <a:stretch>
            <a:fillRect/>
          </a:stretch>
        </p:blipFill>
        <p:spPr>
          <a:xfrm>
            <a:off x="6043513" y="1041946"/>
            <a:ext cx="2966720" cy="2225040"/>
          </a:xfrm>
          <a:prstGeom prst="rect">
            <a:avLst/>
          </a:prstGeom>
          <a:ln w="88900" cap="sq" cmpd="thickThin">
            <a:solidFill>
              <a:srgbClr val="943634"/>
            </a:solidFill>
            <a:prstDash val="solid"/>
            <a:miter lim="800000"/>
          </a:ln>
          <a:effectLst>
            <a:innerShdw blurRad="76200">
              <a:srgbClr val="000000"/>
            </a:innerShdw>
          </a:effectLst>
        </p:spPr>
      </p:pic>
      <p:pic>
        <p:nvPicPr>
          <p:cNvPr id="7" name="Imagen 6"/>
          <p:cNvPicPr/>
          <p:nvPr/>
        </p:nvPicPr>
        <p:blipFill>
          <a:blip r:embed="rId3" cstate="print">
            <a:extLst>
              <a:ext uri="{28A0092B-C50C-407E-A947-70E740481C1C}">
                <a14:useLocalDpi xmlns:a14="http://schemas.microsoft.com/office/drawing/2010/main" val="0"/>
              </a:ext>
            </a:extLst>
          </a:blip>
          <a:stretch>
            <a:fillRect/>
          </a:stretch>
        </p:blipFill>
        <p:spPr>
          <a:xfrm>
            <a:off x="2933700" y="1041946"/>
            <a:ext cx="2862223" cy="2235829"/>
          </a:xfrm>
          <a:prstGeom prst="rect">
            <a:avLst/>
          </a:prstGeom>
          <a:ln w="88900" cap="sq" cmpd="thickThin">
            <a:solidFill>
              <a:srgbClr val="943634"/>
            </a:solidFill>
            <a:prstDash val="solid"/>
            <a:miter lim="800000"/>
          </a:ln>
          <a:effectLst>
            <a:innerShdw blurRad="76200">
              <a:srgbClr val="000000"/>
            </a:innerShdw>
          </a:effectLst>
        </p:spPr>
      </p:pic>
      <p:sp>
        <p:nvSpPr>
          <p:cNvPr id="8" name="CuadroTexto 7"/>
          <p:cNvSpPr txBox="1"/>
          <p:nvPr/>
        </p:nvSpPr>
        <p:spPr>
          <a:xfrm>
            <a:off x="5652120" y="3277775"/>
            <a:ext cx="3600400" cy="1200329"/>
          </a:xfrm>
          <a:prstGeom prst="rect">
            <a:avLst/>
          </a:prstGeom>
          <a:noFill/>
        </p:spPr>
        <p:txBody>
          <a:bodyPr wrap="square" rtlCol="0">
            <a:spAutoFit/>
          </a:bodyPr>
          <a:lstStyle/>
          <a:p>
            <a:pPr algn="ctr"/>
            <a:r>
              <a:rPr lang="es-CO" dirty="0">
                <a:latin typeface="Arial" panose="020B0604020202020204" pitchFamily="34" charset="0"/>
                <a:cs typeface="Arial" panose="020B0604020202020204" pitchFamily="34" charset="0"/>
              </a:rPr>
              <a:t>Fortalecimiento de la Proyección </a:t>
            </a:r>
            <a:r>
              <a:rPr lang="es-CO" dirty="0" smtClean="0">
                <a:latin typeface="Arial" panose="020B0604020202020204" pitchFamily="34" charset="0"/>
                <a:cs typeface="Arial" panose="020B0604020202020204" pitchFamily="34" charset="0"/>
              </a:rPr>
              <a:t>Social–Educación </a:t>
            </a:r>
            <a:r>
              <a:rPr lang="es-CO" dirty="0">
                <a:latin typeface="Arial" panose="020B0604020202020204" pitchFamily="34" charset="0"/>
                <a:cs typeface="Arial" panose="020B0604020202020204" pitchFamily="34" charset="0"/>
              </a:rPr>
              <a:t>Continua con la Oficina de Educación Médica del Hospital Universitario</a:t>
            </a:r>
          </a:p>
        </p:txBody>
      </p:sp>
      <p:pic>
        <p:nvPicPr>
          <p:cNvPr id="9" name="Imagen 8"/>
          <p:cNvPicPr/>
          <p:nvPr/>
        </p:nvPicPr>
        <p:blipFill>
          <a:blip r:embed="rId4" cstate="print">
            <a:extLst>
              <a:ext uri="{28A0092B-C50C-407E-A947-70E740481C1C}">
                <a14:useLocalDpi xmlns:a14="http://schemas.microsoft.com/office/drawing/2010/main" val="0"/>
              </a:ext>
            </a:extLst>
          </a:blip>
          <a:stretch>
            <a:fillRect/>
          </a:stretch>
        </p:blipFill>
        <p:spPr>
          <a:xfrm>
            <a:off x="3082905" y="3507583"/>
            <a:ext cx="2497822" cy="1443587"/>
          </a:xfrm>
          <a:prstGeom prst="rect">
            <a:avLst/>
          </a:prstGeom>
          <a:ln w="88900" cap="sq" cmpd="thickThin">
            <a:solidFill>
              <a:srgbClr val="943634"/>
            </a:solidFill>
            <a:prstDash val="solid"/>
            <a:miter lim="800000"/>
          </a:ln>
          <a:effectLst>
            <a:innerShdw blurRad="76200">
              <a:srgbClr val="000000"/>
            </a:innerShdw>
          </a:effectLst>
        </p:spPr>
      </p:pic>
      <p:pic>
        <p:nvPicPr>
          <p:cNvPr id="2050" name="Picture 2" descr="Resultado de imagen para hospital universitario de neiv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58216" y="4516552"/>
            <a:ext cx="1320081" cy="477778"/>
          </a:xfrm>
          <a:prstGeom prst="rect">
            <a:avLst/>
          </a:prstGeom>
          <a:noFill/>
          <a:extLst>
            <a:ext uri="{909E8E84-426E-40DD-AFC4-6F175D3DCCD1}">
              <a14:hiddenFill xmlns:a14="http://schemas.microsoft.com/office/drawing/2010/main">
                <a:solidFill>
                  <a:srgbClr val="FFFFFF"/>
                </a:solidFill>
              </a14:hiddenFill>
            </a:ext>
          </a:extLst>
        </p:spPr>
      </p:pic>
      <p:sp>
        <p:nvSpPr>
          <p:cNvPr id="3" name="Flecha izquierda y derecha 2"/>
          <p:cNvSpPr/>
          <p:nvPr/>
        </p:nvSpPr>
        <p:spPr>
          <a:xfrm>
            <a:off x="7111770" y="4655242"/>
            <a:ext cx="288032" cy="120565"/>
          </a:xfrm>
          <a:prstGeom prst="leftRightArrow">
            <a:avLst/>
          </a:prstGeom>
          <a:solidFill>
            <a:srgbClr val="943634"/>
          </a:solidFill>
          <a:ln>
            <a:solidFill>
              <a:srgbClr val="943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740113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pPr algn="r"/>
            <a:r>
              <a:rPr lang="es-CO" sz="1800" dirty="0" smtClean="0">
                <a:solidFill>
                  <a:schemeClr val="bg1"/>
                </a:solidFill>
                <a:latin typeface="Bahnschrift Condensed" panose="020B0502040204020203" pitchFamily="34" charset="0"/>
              </a:rPr>
              <a:t>EJECUCIÓN PLAN DE ACCIÓN 2018 VS 2017</a:t>
            </a:r>
            <a:endParaRPr lang="es-CO" sz="1800" dirty="0">
              <a:solidFill>
                <a:schemeClr val="bg1"/>
              </a:solidFill>
              <a:latin typeface="Bahnschrift Condensed" panose="020B0502040204020203" pitchFamily="34" charset="0"/>
            </a:endParaRPr>
          </a:p>
        </p:txBody>
      </p:sp>
      <p:graphicFrame>
        <p:nvGraphicFramePr>
          <p:cNvPr id="14" name="Marcador de contenido 13"/>
          <p:cNvGraphicFramePr>
            <a:graphicFrameLocks noGrp="1"/>
          </p:cNvGraphicFramePr>
          <p:nvPr>
            <p:ph idx="1"/>
            <p:extLst>
              <p:ext uri="{D42A27DB-BD31-4B8C-83A1-F6EECF244321}">
                <p14:modId xmlns:p14="http://schemas.microsoft.com/office/powerpoint/2010/main" val="4036862082"/>
              </p:ext>
            </p:extLst>
          </p:nvPr>
        </p:nvGraphicFramePr>
        <p:xfrm>
          <a:off x="323528" y="1023429"/>
          <a:ext cx="5400599" cy="1614090"/>
        </p:xfrm>
        <a:graphic>
          <a:graphicData uri="http://schemas.openxmlformats.org/drawingml/2006/table">
            <a:tbl>
              <a:tblPr/>
              <a:tblGrid>
                <a:gridCol w="1695889">
                  <a:extLst>
                    <a:ext uri="{9D8B030D-6E8A-4147-A177-3AD203B41FA5}">
                      <a16:colId xmlns:a16="http://schemas.microsoft.com/office/drawing/2014/main" xmlns="" val="1345574996"/>
                    </a:ext>
                  </a:extLst>
                </a:gridCol>
                <a:gridCol w="1372863">
                  <a:extLst>
                    <a:ext uri="{9D8B030D-6E8A-4147-A177-3AD203B41FA5}">
                      <a16:colId xmlns:a16="http://schemas.microsoft.com/office/drawing/2014/main" xmlns="" val="2371638621"/>
                    </a:ext>
                  </a:extLst>
                </a:gridCol>
                <a:gridCol w="1130592">
                  <a:extLst>
                    <a:ext uri="{9D8B030D-6E8A-4147-A177-3AD203B41FA5}">
                      <a16:colId xmlns:a16="http://schemas.microsoft.com/office/drawing/2014/main" xmlns="" val="3011917440"/>
                    </a:ext>
                  </a:extLst>
                </a:gridCol>
                <a:gridCol w="1201255">
                  <a:extLst>
                    <a:ext uri="{9D8B030D-6E8A-4147-A177-3AD203B41FA5}">
                      <a16:colId xmlns:a16="http://schemas.microsoft.com/office/drawing/2014/main" xmlns="" val="87144267"/>
                    </a:ext>
                  </a:extLst>
                </a:gridCol>
              </a:tblGrid>
              <a:tr h="209477">
                <a:tc>
                  <a:txBody>
                    <a:bodyPr/>
                    <a:lstStyle/>
                    <a:p>
                      <a:pPr algn="ctr" fontAlgn="b"/>
                      <a:r>
                        <a:rPr lang="es-CO" sz="1100" b="1" i="0" u="none" strike="noStrike" dirty="0">
                          <a:solidFill>
                            <a:srgbClr val="FFFFFF"/>
                          </a:solidFill>
                          <a:effectLst/>
                          <a:latin typeface="Arial" panose="020B0604020202020204" pitchFamily="34" charset="0"/>
                        </a:rPr>
                        <a:t>SUBSISTEMAS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APROPIACIÓN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EJECUCIÓN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 EJECUCIÓN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3909455637"/>
                  </a:ext>
                </a:extLst>
              </a:tr>
              <a:tr h="209477">
                <a:tc>
                  <a:txBody>
                    <a:bodyPr/>
                    <a:lstStyle/>
                    <a:p>
                      <a:pPr algn="l" fontAlgn="ctr"/>
                      <a:r>
                        <a:rPr lang="es-ES" sz="1200" b="0" i="0" u="none" strike="noStrike">
                          <a:solidFill>
                            <a:srgbClr val="000000"/>
                          </a:solidFill>
                          <a:effectLst/>
                          <a:latin typeface="Arial" panose="020B0604020202020204" pitchFamily="34" charset="0"/>
                        </a:rPr>
                        <a:t>Formación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$38.616.667</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$12.050.000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Arial" panose="020B0604020202020204" pitchFamily="34" charset="0"/>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83517506"/>
                  </a:ext>
                </a:extLst>
              </a:tr>
              <a:tr h="209477">
                <a:tc>
                  <a:txBody>
                    <a:bodyPr/>
                    <a:lstStyle/>
                    <a:p>
                      <a:pPr algn="l" fontAlgn="ctr"/>
                      <a:r>
                        <a:rPr lang="es-ES" sz="1200" b="0" i="0" u="none" strike="noStrike">
                          <a:solidFill>
                            <a:srgbClr val="000000"/>
                          </a:solidFill>
                          <a:effectLst/>
                          <a:latin typeface="Arial" panose="020B0604020202020204" pitchFamily="34" charset="0"/>
                        </a:rPr>
                        <a:t>Investigación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35.025.194</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25.419.467</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Arial" panose="020B0604020202020204" pitchFamily="34" charset="0"/>
                        </a:rPr>
                        <a:t>73%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17576967"/>
                  </a:ext>
                </a:extLst>
              </a:tr>
              <a:tr h="271818">
                <a:tc>
                  <a:txBody>
                    <a:bodyPr/>
                    <a:lstStyle/>
                    <a:p>
                      <a:pPr algn="l" fontAlgn="ctr"/>
                      <a:r>
                        <a:rPr lang="es-ES" sz="1200" b="0" i="0" u="none" strike="noStrike">
                          <a:solidFill>
                            <a:srgbClr val="000000"/>
                          </a:solidFill>
                          <a:effectLst/>
                          <a:latin typeface="Arial" panose="020B0604020202020204" pitchFamily="34" charset="0"/>
                        </a:rPr>
                        <a:t>Proyección Social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195.348.689</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177.102.841</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Arial" panose="020B0604020202020204" pitchFamily="34" charset="0"/>
                        </a:rPr>
                        <a:t>91%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75788159"/>
                  </a:ext>
                </a:extLst>
              </a:tr>
              <a:tr h="209477">
                <a:tc>
                  <a:txBody>
                    <a:bodyPr/>
                    <a:lstStyle/>
                    <a:p>
                      <a:pPr algn="l" fontAlgn="ctr"/>
                      <a:r>
                        <a:rPr lang="es-ES" sz="1200" b="0" i="0" u="none" strike="noStrike">
                          <a:solidFill>
                            <a:srgbClr val="000000"/>
                          </a:solidFill>
                          <a:effectLst/>
                          <a:latin typeface="Arial" panose="020B0604020202020204" pitchFamily="34" charset="0"/>
                        </a:rPr>
                        <a:t>Bienestar Universitario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13.600.000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3.800.000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Arial" panose="020B0604020202020204" pitchFamily="34" charset="0"/>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89678496"/>
                  </a:ext>
                </a:extLst>
              </a:tr>
              <a:tr h="284912">
                <a:tc>
                  <a:txBody>
                    <a:bodyPr/>
                    <a:lstStyle/>
                    <a:p>
                      <a:pPr algn="l" fontAlgn="ctr"/>
                      <a:r>
                        <a:rPr lang="es-ES" sz="1200" b="0" i="0" u="none" strike="noStrike">
                          <a:solidFill>
                            <a:srgbClr val="000000"/>
                          </a:solidFill>
                          <a:effectLst/>
                          <a:latin typeface="Arial" panose="020B0604020202020204" pitchFamily="34" charset="0"/>
                        </a:rPr>
                        <a:t>Administrativo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66.057.000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2.917.000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smtClean="0">
                          <a:solidFill>
                            <a:srgbClr val="000000"/>
                          </a:solidFill>
                          <a:effectLst/>
                          <a:latin typeface="Arial" panose="020B0604020202020204" pitchFamily="34" charset="0"/>
                        </a:rPr>
                        <a:t>4%</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01269373"/>
                  </a:ext>
                </a:extLst>
              </a:tr>
              <a:tr h="219452">
                <a:tc>
                  <a:txBody>
                    <a:bodyPr/>
                    <a:lstStyle/>
                    <a:p>
                      <a:pPr algn="l" fontAlgn="ctr"/>
                      <a:r>
                        <a:rPr lang="es-CO" sz="1200" b="1" i="0" u="none" strike="noStrike" dirty="0">
                          <a:solidFill>
                            <a:srgbClr val="FFFFFF"/>
                          </a:solidFill>
                          <a:effectLst/>
                          <a:latin typeface="Arial" panose="020B060402020202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r" fontAlgn="ctr"/>
                      <a:r>
                        <a:rPr lang="es-CO" sz="1200" b="1" i="0" u="none" strike="noStrike" dirty="0" smtClean="0">
                          <a:solidFill>
                            <a:srgbClr val="FFFFFF"/>
                          </a:solidFill>
                          <a:effectLst/>
                          <a:latin typeface="Arial" panose="020B0604020202020204" pitchFamily="34" charset="0"/>
                        </a:rPr>
                        <a:t>$348.647.550</a:t>
                      </a:r>
                      <a:endParaRPr lang="es-CO" sz="12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r" fontAlgn="ctr"/>
                      <a:r>
                        <a:rPr lang="es-CO" sz="1200" b="1" i="0" u="none" strike="noStrike" dirty="0" smtClean="0">
                          <a:solidFill>
                            <a:srgbClr val="FFFFFF"/>
                          </a:solidFill>
                          <a:effectLst/>
                          <a:latin typeface="Arial" panose="020B0604020202020204" pitchFamily="34" charset="0"/>
                        </a:rPr>
                        <a:t>$281.512.308</a:t>
                      </a:r>
                      <a:endParaRPr lang="es-CO" sz="12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ctr"/>
                      <a:r>
                        <a:rPr lang="es-ES" sz="1200" b="1" i="0" u="none" strike="noStrike" dirty="0">
                          <a:solidFill>
                            <a:srgbClr val="FFFFFF"/>
                          </a:solidFill>
                          <a:effectLst/>
                          <a:latin typeface="Arial" panose="020B0604020202020204" pitchFamily="34" charset="0"/>
                        </a:rPr>
                        <a:t>63%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1832003966"/>
                  </a:ext>
                </a:extLst>
              </a:tr>
            </a:tbl>
          </a:graphicData>
        </a:graphic>
      </p:graphicFrame>
      <p:cxnSp>
        <p:nvCxnSpPr>
          <p:cNvPr id="10" name="Conector angular 9"/>
          <p:cNvCxnSpPr/>
          <p:nvPr/>
        </p:nvCxnSpPr>
        <p:spPr>
          <a:xfrm>
            <a:off x="5724128" y="1347614"/>
            <a:ext cx="864096" cy="504056"/>
          </a:xfrm>
          <a:prstGeom prst="bentConnector3">
            <a:avLst>
              <a:gd name="adj1" fmla="val 35946"/>
            </a:avLst>
          </a:prstGeom>
          <a:ln>
            <a:tailEnd type="triangle"/>
          </a:ln>
        </p:spPr>
        <p:style>
          <a:lnRef idx="2">
            <a:schemeClr val="accent2"/>
          </a:lnRef>
          <a:fillRef idx="0">
            <a:schemeClr val="accent2"/>
          </a:fillRef>
          <a:effectRef idx="1">
            <a:schemeClr val="accent2"/>
          </a:effectRef>
          <a:fontRef idx="minor">
            <a:schemeClr val="tx1"/>
          </a:fontRef>
        </p:style>
      </p:cxnSp>
      <p:sp>
        <p:nvSpPr>
          <p:cNvPr id="12" name="Rectángulo 11"/>
          <p:cNvSpPr/>
          <p:nvPr/>
        </p:nvSpPr>
        <p:spPr>
          <a:xfrm>
            <a:off x="6588224" y="1491630"/>
            <a:ext cx="1872208" cy="8758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solidFill>
                  <a:schemeClr val="tx1"/>
                </a:solidFill>
                <a:latin typeface="Bahnschrift" panose="020B0502040204020203" pitchFamily="34" charset="0"/>
              </a:rPr>
              <a:t>Ejecución Plan de Acción 2018</a:t>
            </a:r>
            <a:endParaRPr lang="es-CO" dirty="0">
              <a:solidFill>
                <a:schemeClr val="tx1"/>
              </a:solidFill>
              <a:latin typeface="Bahnschrift" panose="020B0502040204020203" pitchFamily="34" charset="0"/>
            </a:endParaRPr>
          </a:p>
        </p:txBody>
      </p:sp>
      <p:graphicFrame>
        <p:nvGraphicFramePr>
          <p:cNvPr id="15" name="Tabla 14"/>
          <p:cNvGraphicFramePr>
            <a:graphicFrameLocks noGrp="1"/>
          </p:cNvGraphicFramePr>
          <p:nvPr>
            <p:extLst>
              <p:ext uri="{D42A27DB-BD31-4B8C-83A1-F6EECF244321}">
                <p14:modId xmlns:p14="http://schemas.microsoft.com/office/powerpoint/2010/main" val="2153551430"/>
              </p:ext>
            </p:extLst>
          </p:nvPr>
        </p:nvGraphicFramePr>
        <p:xfrm>
          <a:off x="3419871" y="2780637"/>
          <a:ext cx="5112568" cy="1519304"/>
        </p:xfrm>
        <a:graphic>
          <a:graphicData uri="http://schemas.openxmlformats.org/drawingml/2006/table">
            <a:tbl>
              <a:tblPr/>
              <a:tblGrid>
                <a:gridCol w="1605442">
                  <a:extLst>
                    <a:ext uri="{9D8B030D-6E8A-4147-A177-3AD203B41FA5}">
                      <a16:colId xmlns:a16="http://schemas.microsoft.com/office/drawing/2014/main" xmlns="" val="2300431685"/>
                    </a:ext>
                  </a:extLst>
                </a:gridCol>
                <a:gridCol w="1274879">
                  <a:extLst>
                    <a:ext uri="{9D8B030D-6E8A-4147-A177-3AD203B41FA5}">
                      <a16:colId xmlns:a16="http://schemas.microsoft.com/office/drawing/2014/main" xmlns="" val="1621442771"/>
                    </a:ext>
                  </a:extLst>
                </a:gridCol>
                <a:gridCol w="1095059">
                  <a:extLst>
                    <a:ext uri="{9D8B030D-6E8A-4147-A177-3AD203B41FA5}">
                      <a16:colId xmlns:a16="http://schemas.microsoft.com/office/drawing/2014/main" xmlns="" val="3680727130"/>
                    </a:ext>
                  </a:extLst>
                </a:gridCol>
                <a:gridCol w="1137188">
                  <a:extLst>
                    <a:ext uri="{9D8B030D-6E8A-4147-A177-3AD203B41FA5}">
                      <a16:colId xmlns:a16="http://schemas.microsoft.com/office/drawing/2014/main" xmlns="" val="3803415215"/>
                    </a:ext>
                  </a:extLst>
                </a:gridCol>
              </a:tblGrid>
              <a:tr h="215577">
                <a:tc>
                  <a:txBody>
                    <a:bodyPr/>
                    <a:lstStyle/>
                    <a:p>
                      <a:pPr algn="ctr" fontAlgn="b"/>
                      <a:r>
                        <a:rPr lang="es-CO" sz="1100" b="1" i="0" u="none" strike="noStrike" dirty="0">
                          <a:solidFill>
                            <a:srgbClr val="FFFFFF"/>
                          </a:solidFill>
                          <a:effectLst/>
                          <a:latin typeface="Arial" panose="020B0604020202020204" pitchFamily="34" charset="0"/>
                        </a:rPr>
                        <a:t>SUBSISTEMAS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APROPIACIÓN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EJECUCIÓN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b"/>
                      <a:r>
                        <a:rPr lang="es-CO" sz="1100" b="1" i="0" u="none" strike="noStrike" dirty="0">
                          <a:solidFill>
                            <a:srgbClr val="FFFFFF"/>
                          </a:solidFill>
                          <a:effectLst/>
                          <a:latin typeface="Arial" panose="020B0604020202020204" pitchFamily="34" charset="0"/>
                        </a:rPr>
                        <a:t>% EJECUCIÓN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4267943388"/>
                  </a:ext>
                </a:extLst>
              </a:tr>
              <a:tr h="215577">
                <a:tc>
                  <a:txBody>
                    <a:bodyPr/>
                    <a:lstStyle/>
                    <a:p>
                      <a:pPr algn="l" fontAlgn="ctr"/>
                      <a:r>
                        <a:rPr lang="es-ES" sz="1200" b="0" i="0" u="none" strike="noStrike" dirty="0">
                          <a:solidFill>
                            <a:srgbClr val="000000"/>
                          </a:solidFill>
                          <a:effectLst/>
                          <a:latin typeface="Arial" panose="020B0604020202020204" pitchFamily="34" charset="0"/>
                        </a:rPr>
                        <a:t>Formación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29.000.000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$17.874.348</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Arial" panose="020B0604020202020204" pitchFamily="34" charset="0"/>
                        </a:rPr>
                        <a:t>62%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06313084"/>
                  </a:ext>
                </a:extLst>
              </a:tr>
              <a:tr h="215577">
                <a:tc>
                  <a:txBody>
                    <a:bodyPr/>
                    <a:lstStyle/>
                    <a:p>
                      <a:pPr algn="l" fontAlgn="ctr"/>
                      <a:r>
                        <a:rPr lang="es-ES" sz="1200" b="0" i="0" u="none" strike="noStrike" dirty="0">
                          <a:solidFill>
                            <a:srgbClr val="000000"/>
                          </a:solidFill>
                          <a:effectLst/>
                          <a:latin typeface="Arial" panose="020B0604020202020204" pitchFamily="34" charset="0"/>
                        </a:rPr>
                        <a:t>Investigación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3.000.000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1.000.000</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Arial" panose="020B0604020202020204" pitchFamily="34" charset="0"/>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44936985"/>
                  </a:ext>
                </a:extLst>
              </a:tr>
              <a:tr h="215577">
                <a:tc>
                  <a:txBody>
                    <a:bodyPr/>
                    <a:lstStyle/>
                    <a:p>
                      <a:pPr algn="l" fontAlgn="ctr"/>
                      <a:r>
                        <a:rPr lang="es-ES" sz="1200" b="0" i="0" u="none" strike="noStrike">
                          <a:solidFill>
                            <a:srgbClr val="000000"/>
                          </a:solidFill>
                          <a:effectLst/>
                          <a:latin typeface="Arial" panose="020B0604020202020204" pitchFamily="34" charset="0"/>
                        </a:rPr>
                        <a:t>Proyección Social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210.447.794</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170.670.154</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Arial" panose="020B0604020202020204" pitchFamily="34" charset="0"/>
                        </a:rPr>
                        <a:t>81%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32451791"/>
                  </a:ext>
                </a:extLst>
              </a:tr>
              <a:tr h="215577">
                <a:tc>
                  <a:txBody>
                    <a:bodyPr/>
                    <a:lstStyle/>
                    <a:p>
                      <a:pPr algn="l" fontAlgn="ctr"/>
                      <a:r>
                        <a:rPr lang="es-ES" sz="1200" b="0" i="0" u="none" strike="noStrike" dirty="0">
                          <a:solidFill>
                            <a:srgbClr val="000000"/>
                          </a:solidFill>
                          <a:effectLst/>
                          <a:latin typeface="Arial" panose="020B0604020202020204" pitchFamily="34" charset="0"/>
                        </a:rPr>
                        <a:t>Bienestar Universitario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17.424.642</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 </a:t>
                      </a:r>
                      <a:r>
                        <a:rPr lang="es-ES" sz="1200" b="0" i="0" u="none" strike="noStrike" dirty="0">
                          <a:solidFill>
                            <a:srgbClr val="000000"/>
                          </a:solidFill>
                          <a:effectLst/>
                          <a:latin typeface="Arial" panose="020B0604020202020204" pitchFamily="34" charset="0"/>
                        </a:rPr>
                        <a:t>8.808.300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effectLst/>
                          <a:latin typeface="Arial" panose="020B0604020202020204" pitchFamily="34" charset="0"/>
                        </a:rPr>
                        <a:t>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345010"/>
                  </a:ext>
                </a:extLst>
              </a:tr>
              <a:tr h="215577">
                <a:tc>
                  <a:txBody>
                    <a:bodyPr/>
                    <a:lstStyle/>
                    <a:p>
                      <a:pPr algn="l" fontAlgn="ctr"/>
                      <a:r>
                        <a:rPr lang="es-ES" sz="1200" b="0" i="0" u="none" strike="noStrike">
                          <a:solidFill>
                            <a:srgbClr val="000000"/>
                          </a:solidFill>
                          <a:effectLst/>
                          <a:latin typeface="Arial" panose="020B0604020202020204" pitchFamily="34" charset="0"/>
                        </a:rPr>
                        <a:t>Administrativo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140.109.984</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s-ES" sz="1200" b="0" i="0" u="none" strike="noStrike" dirty="0" smtClean="0">
                          <a:solidFill>
                            <a:srgbClr val="000000"/>
                          </a:solidFill>
                          <a:effectLst/>
                          <a:latin typeface="Arial" panose="020B0604020202020204" pitchFamily="34" charset="0"/>
                        </a:rPr>
                        <a:t>122.181.956</a:t>
                      </a:r>
                      <a:endParaRPr lang="es-ES"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Arial" panose="020B0604020202020204" pitchFamily="34" charset="0"/>
                        </a:rPr>
                        <a:t>87%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55955618"/>
                  </a:ext>
                </a:extLst>
              </a:tr>
              <a:tr h="225842">
                <a:tc>
                  <a:txBody>
                    <a:bodyPr/>
                    <a:lstStyle/>
                    <a:p>
                      <a:pPr algn="l" fontAlgn="ctr"/>
                      <a:r>
                        <a:rPr lang="es-CO" sz="1200" b="1" i="0" u="none" strike="noStrike">
                          <a:solidFill>
                            <a:srgbClr val="FFFFFF"/>
                          </a:solidFill>
                          <a:effectLst/>
                          <a:latin typeface="Arial" panose="020B060402020202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r" fontAlgn="ctr"/>
                      <a:r>
                        <a:rPr lang="es-ES" sz="1200" b="1" i="0" u="none" strike="noStrike" dirty="0" smtClean="0">
                          <a:solidFill>
                            <a:srgbClr val="FFFFFF"/>
                          </a:solidFill>
                          <a:effectLst/>
                          <a:latin typeface="Arial" panose="020B0604020202020204" pitchFamily="34" charset="0"/>
                        </a:rPr>
                        <a:t>$399.982.420</a:t>
                      </a:r>
                      <a:endParaRPr lang="es-ES" sz="12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r" fontAlgn="ctr"/>
                      <a:r>
                        <a:rPr lang="es-ES" sz="1200" b="1" i="0" u="none" strike="noStrike" dirty="0" smtClean="0">
                          <a:solidFill>
                            <a:srgbClr val="FFFFFF"/>
                          </a:solidFill>
                          <a:effectLst/>
                          <a:latin typeface="Arial" panose="020B0604020202020204" pitchFamily="34" charset="0"/>
                        </a:rPr>
                        <a:t>$320.534.758</a:t>
                      </a:r>
                      <a:endParaRPr lang="es-ES" sz="1200" b="1" i="0" u="none" strike="noStrike" dirty="0">
                        <a:solidFill>
                          <a:srgbClr val="FFFFFF"/>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fontAlgn="ctr"/>
                      <a:r>
                        <a:rPr lang="es-ES" sz="1200" b="1" i="0" u="none" strike="noStrike" dirty="0">
                          <a:solidFill>
                            <a:srgbClr val="FFFFFF"/>
                          </a:solidFill>
                          <a:effectLst/>
                          <a:latin typeface="Arial" panose="020B0604020202020204" pitchFamily="34" charset="0"/>
                        </a:rPr>
                        <a:t>80%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808487558"/>
                  </a:ext>
                </a:extLst>
              </a:tr>
            </a:tbl>
          </a:graphicData>
        </a:graphic>
      </p:graphicFrame>
      <p:cxnSp>
        <p:nvCxnSpPr>
          <p:cNvPr id="17" name="Conector angular 16"/>
          <p:cNvCxnSpPr/>
          <p:nvPr/>
        </p:nvCxnSpPr>
        <p:spPr>
          <a:xfrm rot="10800000" flipV="1">
            <a:off x="2627784" y="3219822"/>
            <a:ext cx="792088" cy="648072"/>
          </a:xfrm>
          <a:prstGeom prst="bentConnector3">
            <a:avLst>
              <a:gd name="adj1" fmla="val 40079"/>
            </a:avLst>
          </a:prstGeom>
          <a:ln>
            <a:tailEnd type="triangle"/>
          </a:ln>
        </p:spPr>
        <p:style>
          <a:lnRef idx="2">
            <a:schemeClr val="accent2"/>
          </a:lnRef>
          <a:fillRef idx="0">
            <a:schemeClr val="accent2"/>
          </a:fillRef>
          <a:effectRef idx="1">
            <a:schemeClr val="accent2"/>
          </a:effectRef>
          <a:fontRef idx="minor">
            <a:schemeClr val="tx1"/>
          </a:fontRef>
        </p:style>
      </p:cxnSp>
      <p:sp>
        <p:nvSpPr>
          <p:cNvPr id="19" name="Rectángulo 18"/>
          <p:cNvSpPr/>
          <p:nvPr/>
        </p:nvSpPr>
        <p:spPr>
          <a:xfrm>
            <a:off x="827584" y="3435846"/>
            <a:ext cx="1800199"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solidFill>
                  <a:schemeClr val="tx1"/>
                </a:solidFill>
                <a:latin typeface="Bahnschrift" panose="020B0502040204020203" pitchFamily="34" charset="0"/>
              </a:rPr>
              <a:t>Ejecución Plan de Acción </a:t>
            </a:r>
            <a:r>
              <a:rPr lang="es-CO" dirty="0" smtClean="0">
                <a:solidFill>
                  <a:schemeClr val="tx1"/>
                </a:solidFill>
                <a:latin typeface="Bahnschrift" panose="020B0502040204020203" pitchFamily="34" charset="0"/>
              </a:rPr>
              <a:t>2017</a:t>
            </a:r>
            <a:endParaRPr lang="es-CO" dirty="0">
              <a:solidFill>
                <a:schemeClr val="tx1"/>
              </a:solidFill>
              <a:latin typeface="Bahnschrift" panose="020B0502040204020203" pitchFamily="34" charset="0"/>
            </a:endParaRPr>
          </a:p>
          <a:p>
            <a:pPr algn="ctr"/>
            <a:endParaRPr lang="es-CO" dirty="0"/>
          </a:p>
        </p:txBody>
      </p:sp>
    </p:spTree>
    <p:extLst>
      <p:ext uri="{BB962C8B-B14F-4D97-AF65-F5344CB8AC3E}">
        <p14:creationId xmlns:p14="http://schemas.microsoft.com/office/powerpoint/2010/main" val="2641863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CO" sz="1800" dirty="0" smtClean="0">
                <a:solidFill>
                  <a:schemeClr val="bg1"/>
                </a:solidFill>
                <a:latin typeface="Bahnschrift" panose="020B0502040204020203" pitchFamily="34" charset="0"/>
              </a:rPr>
              <a:t>RESUMEN PRESUPUESTAL POSGRADOS 2018 VS 2017</a:t>
            </a:r>
            <a:endParaRPr lang="es-CO" sz="1800" dirty="0">
              <a:solidFill>
                <a:schemeClr val="bg1"/>
              </a:solidFill>
              <a:latin typeface="Bahnschrift" panose="020B0502040204020203" pitchFamily="34" charset="0"/>
            </a:endParaRPr>
          </a:p>
        </p:txBody>
      </p:sp>
      <p:cxnSp>
        <p:nvCxnSpPr>
          <p:cNvPr id="6" name="Conector angular 5"/>
          <p:cNvCxnSpPr/>
          <p:nvPr/>
        </p:nvCxnSpPr>
        <p:spPr>
          <a:xfrm>
            <a:off x="6804249" y="1635646"/>
            <a:ext cx="648071" cy="504056"/>
          </a:xfrm>
          <a:prstGeom prst="bentConnector3">
            <a:avLst/>
          </a:prstGeom>
          <a:ln>
            <a:tailEnd type="triangle"/>
          </a:ln>
        </p:spPr>
        <p:style>
          <a:lnRef idx="2">
            <a:schemeClr val="accent2"/>
          </a:lnRef>
          <a:fillRef idx="0">
            <a:schemeClr val="accent2"/>
          </a:fillRef>
          <a:effectRef idx="1">
            <a:schemeClr val="accent2"/>
          </a:effectRef>
          <a:fontRef idx="minor">
            <a:schemeClr val="tx1"/>
          </a:fontRef>
        </p:style>
      </p:cxnSp>
      <p:sp>
        <p:nvSpPr>
          <p:cNvPr id="8" name="Rectángulo 7"/>
          <p:cNvSpPr/>
          <p:nvPr/>
        </p:nvSpPr>
        <p:spPr>
          <a:xfrm>
            <a:off x="7452320" y="1707654"/>
            <a:ext cx="1368152"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b="1" dirty="0" smtClean="0">
                <a:solidFill>
                  <a:schemeClr val="tx1"/>
                </a:solidFill>
                <a:latin typeface="Bahnschrift" panose="020B0502040204020203" pitchFamily="34" charset="0"/>
              </a:rPr>
              <a:t>PRESUPUESTO 2018</a:t>
            </a:r>
            <a:endParaRPr lang="es-CO" sz="1200" b="1" dirty="0">
              <a:solidFill>
                <a:schemeClr val="tx1"/>
              </a:solidFill>
              <a:latin typeface="Bahnschrift" panose="020B0502040204020203" pitchFamily="34" charset="0"/>
            </a:endParaRPr>
          </a:p>
        </p:txBody>
      </p:sp>
      <p:cxnSp>
        <p:nvCxnSpPr>
          <p:cNvPr id="13" name="Conector angular 12"/>
          <p:cNvCxnSpPr/>
          <p:nvPr/>
        </p:nvCxnSpPr>
        <p:spPr>
          <a:xfrm rot="10800000" flipV="1">
            <a:off x="2339753" y="3147814"/>
            <a:ext cx="679931" cy="504056"/>
          </a:xfrm>
          <a:prstGeom prst="bentConnector3">
            <a:avLst/>
          </a:prstGeom>
          <a:ln>
            <a:tailEnd type="triangle"/>
          </a:ln>
        </p:spPr>
        <p:style>
          <a:lnRef idx="2">
            <a:schemeClr val="accent2"/>
          </a:lnRef>
          <a:fillRef idx="0">
            <a:schemeClr val="accent2"/>
          </a:fillRef>
          <a:effectRef idx="1">
            <a:schemeClr val="accent2"/>
          </a:effectRef>
          <a:fontRef idx="minor">
            <a:schemeClr val="tx1"/>
          </a:fontRef>
        </p:style>
      </p:cxnSp>
      <p:sp>
        <p:nvSpPr>
          <p:cNvPr id="14" name="Rectángulo 13"/>
          <p:cNvSpPr/>
          <p:nvPr/>
        </p:nvSpPr>
        <p:spPr>
          <a:xfrm>
            <a:off x="1043608" y="3219822"/>
            <a:ext cx="1224136" cy="720080"/>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CO" sz="1200" b="1" dirty="0" smtClean="0">
                <a:solidFill>
                  <a:schemeClr val="tx1"/>
                </a:solidFill>
                <a:latin typeface="Bahnschrift" panose="020B0502040204020203" pitchFamily="34" charset="0"/>
              </a:rPr>
              <a:t>PRESUPUESTO 2018 VS 2017</a:t>
            </a:r>
            <a:endParaRPr lang="es-CO" sz="1200" b="1" dirty="0">
              <a:solidFill>
                <a:schemeClr val="tx1"/>
              </a:solidFill>
              <a:latin typeface="Bahnschrift" panose="020B0502040204020203" pitchFamily="34" charset="0"/>
            </a:endParaRPr>
          </a:p>
        </p:txBody>
      </p:sp>
      <p:graphicFrame>
        <p:nvGraphicFramePr>
          <p:cNvPr id="11" name="Marcador de contenido 10"/>
          <p:cNvGraphicFramePr>
            <a:graphicFrameLocks noGrp="1"/>
          </p:cNvGraphicFramePr>
          <p:nvPr>
            <p:ph idx="1"/>
            <p:extLst>
              <p:ext uri="{D42A27DB-BD31-4B8C-83A1-F6EECF244321}">
                <p14:modId xmlns:p14="http://schemas.microsoft.com/office/powerpoint/2010/main" val="1886961706"/>
              </p:ext>
            </p:extLst>
          </p:nvPr>
        </p:nvGraphicFramePr>
        <p:xfrm>
          <a:off x="323528" y="951148"/>
          <a:ext cx="6480721" cy="1819150"/>
        </p:xfrm>
        <a:graphic>
          <a:graphicData uri="http://schemas.openxmlformats.org/drawingml/2006/table">
            <a:tbl>
              <a:tblPr/>
              <a:tblGrid>
                <a:gridCol w="1641308">
                  <a:extLst>
                    <a:ext uri="{9D8B030D-6E8A-4147-A177-3AD203B41FA5}">
                      <a16:colId xmlns:a16="http://schemas.microsoft.com/office/drawing/2014/main" xmlns="" val="3003532534"/>
                    </a:ext>
                  </a:extLst>
                </a:gridCol>
                <a:gridCol w="1469092">
                  <a:extLst>
                    <a:ext uri="{9D8B030D-6E8A-4147-A177-3AD203B41FA5}">
                      <a16:colId xmlns:a16="http://schemas.microsoft.com/office/drawing/2014/main" xmlns="" val="2938709318"/>
                    </a:ext>
                  </a:extLst>
                </a:gridCol>
                <a:gridCol w="1487947">
                  <a:extLst>
                    <a:ext uri="{9D8B030D-6E8A-4147-A177-3AD203B41FA5}">
                      <a16:colId xmlns:a16="http://schemas.microsoft.com/office/drawing/2014/main" xmlns="" val="3286909002"/>
                    </a:ext>
                  </a:extLst>
                </a:gridCol>
                <a:gridCol w="1882374">
                  <a:extLst>
                    <a:ext uri="{9D8B030D-6E8A-4147-A177-3AD203B41FA5}">
                      <a16:colId xmlns:a16="http://schemas.microsoft.com/office/drawing/2014/main" xmlns="" val="329735818"/>
                    </a:ext>
                  </a:extLst>
                </a:gridCol>
              </a:tblGrid>
              <a:tr h="491365">
                <a:tc>
                  <a:txBody>
                    <a:bodyPr/>
                    <a:lstStyle/>
                    <a:p>
                      <a:pPr algn="ctr" rtl="0" fontAlgn="ctr"/>
                      <a:r>
                        <a:rPr lang="es-CO" sz="1200" b="1" i="0" u="none" strike="noStrike">
                          <a:solidFill>
                            <a:srgbClr val="FFFFFF"/>
                          </a:solidFill>
                          <a:effectLst/>
                          <a:latin typeface="Arial" panose="020B0604020202020204" pitchFamily="34" charset="0"/>
                        </a:rPr>
                        <a:t>PROGRAMA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CO" sz="1200" b="1" i="0" u="none" strike="noStrike">
                          <a:solidFill>
                            <a:srgbClr val="FFFFFF"/>
                          </a:solidFill>
                          <a:effectLst/>
                          <a:latin typeface="Arial" panose="020B0604020202020204" pitchFamily="34" charset="0"/>
                        </a:rPr>
                        <a:t>TOTAL FACULTAD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CO" sz="1200" b="1" i="0" u="none" strike="noStrike">
                          <a:solidFill>
                            <a:srgbClr val="FFFFFF"/>
                          </a:solidFill>
                          <a:effectLst/>
                          <a:latin typeface="Arial" panose="020B0604020202020204" pitchFamily="34" charset="0"/>
                        </a:rPr>
                        <a:t>POSGRADO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CO" sz="1200" b="1" i="0" u="none" strike="noStrike">
                          <a:solidFill>
                            <a:srgbClr val="FFFFFF"/>
                          </a:solidFill>
                          <a:effectLst/>
                          <a:latin typeface="Arial" panose="020B0604020202020204" pitchFamily="34" charset="0"/>
                        </a:rPr>
                        <a:t>PROYECCION SOCIAL Y CONVENIOS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xmlns="" val="2024558164"/>
                  </a:ext>
                </a:extLst>
              </a:tr>
              <a:tr h="178514">
                <a:tc>
                  <a:txBody>
                    <a:bodyPr/>
                    <a:lstStyle/>
                    <a:p>
                      <a:pPr algn="l" rtl="0" fontAlgn="ctr"/>
                      <a:r>
                        <a:rPr lang="es-CO" sz="1200" b="0" i="0" u="none" strike="noStrike" dirty="0">
                          <a:solidFill>
                            <a:srgbClr val="000000"/>
                          </a:solidFill>
                          <a:effectLst/>
                          <a:latin typeface="Arial" panose="020B0604020202020204" pitchFamily="34" charset="0"/>
                        </a:rPr>
                        <a:t>INGRESOS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$1.982.823.444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$1.516.341.668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$466.481.776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913473933"/>
                  </a:ext>
                </a:extLst>
              </a:tr>
              <a:tr h="178514">
                <a:tc>
                  <a:txBody>
                    <a:bodyPr/>
                    <a:lstStyle/>
                    <a:p>
                      <a:pPr algn="l" rtl="0" fontAlgn="ctr"/>
                      <a:r>
                        <a:rPr lang="es-CO" sz="1200" b="0" i="0" u="none" strike="noStrike">
                          <a:solidFill>
                            <a:srgbClr val="000000"/>
                          </a:solidFill>
                          <a:effectLst/>
                          <a:latin typeface="Arial" panose="020B0604020202020204" pitchFamily="34" charset="0"/>
                        </a:rPr>
                        <a:t>EGRESOS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$1.240.480.034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$859.880.482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$380.599.552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748293092"/>
                  </a:ext>
                </a:extLst>
              </a:tr>
              <a:tr h="348191">
                <a:tc>
                  <a:txBody>
                    <a:bodyPr/>
                    <a:lstStyle/>
                    <a:p>
                      <a:pPr algn="l" rtl="0" fontAlgn="ctr"/>
                      <a:r>
                        <a:rPr lang="es-CO" sz="1200" b="0" i="0" u="none" strike="noStrike" dirty="0">
                          <a:solidFill>
                            <a:srgbClr val="000000"/>
                          </a:solidFill>
                          <a:effectLst/>
                          <a:latin typeface="Arial" panose="020B0604020202020204" pitchFamily="34" charset="0"/>
                        </a:rPr>
                        <a:t>EXCEDENTES FACULTAD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$296.750.837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$262.584.474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$34.166.363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874449729"/>
                  </a:ext>
                </a:extLst>
              </a:tr>
              <a:tr h="178514">
                <a:tc>
                  <a:txBody>
                    <a:bodyPr/>
                    <a:lstStyle/>
                    <a:p>
                      <a:pPr algn="l" rtl="0" fontAlgn="ctr"/>
                      <a:r>
                        <a:rPr lang="es-CO" sz="1200" b="0" i="0" u="none" strike="noStrike">
                          <a:solidFill>
                            <a:srgbClr val="000000"/>
                          </a:solidFill>
                          <a:effectLst/>
                          <a:latin typeface="Arial" panose="020B0604020202020204" pitchFamily="34" charset="0"/>
                        </a:rPr>
                        <a:t>INCENTIVOS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$59.705.715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$52.516.895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$13.753.432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2291481923"/>
                  </a:ext>
                </a:extLst>
              </a:tr>
              <a:tr h="348191">
                <a:tc>
                  <a:txBody>
                    <a:bodyPr/>
                    <a:lstStyle/>
                    <a:p>
                      <a:pPr algn="l" rtl="0" fontAlgn="ctr"/>
                      <a:r>
                        <a:rPr lang="es-CO" sz="1200" b="0" i="0" u="none" strike="noStrike">
                          <a:solidFill>
                            <a:srgbClr val="000000"/>
                          </a:solidFill>
                          <a:effectLst/>
                          <a:latin typeface="Arial" panose="020B0604020202020204" pitchFamily="34" charset="0"/>
                        </a:rPr>
                        <a:t>EXCEDENTES UNIVERSIDAD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$332.291.771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$295.407.534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200" b="0" i="0" u="none" strike="noStrike" dirty="0">
                          <a:solidFill>
                            <a:srgbClr val="000000"/>
                          </a:solidFill>
                          <a:effectLst/>
                          <a:latin typeface="Arial" panose="020B0604020202020204" pitchFamily="34" charset="0"/>
                        </a:rPr>
                        <a:t> </a:t>
                      </a:r>
                      <a:r>
                        <a:rPr lang="es-CO" sz="1200" b="0" i="0" u="none" strike="noStrike" dirty="0" smtClean="0">
                          <a:solidFill>
                            <a:srgbClr val="000000"/>
                          </a:solidFill>
                          <a:effectLst/>
                          <a:latin typeface="Arial" panose="020B0604020202020204" pitchFamily="34" charset="0"/>
                        </a:rPr>
                        <a:t>$36.884.237 </a:t>
                      </a:r>
                      <a:endParaRPr lang="es-CO" sz="12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2342677274"/>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240605214"/>
              </p:ext>
            </p:extLst>
          </p:nvPr>
        </p:nvGraphicFramePr>
        <p:xfrm>
          <a:off x="3079116" y="3000151"/>
          <a:ext cx="5381316" cy="1499373"/>
        </p:xfrm>
        <a:graphic>
          <a:graphicData uri="http://schemas.openxmlformats.org/drawingml/2006/table">
            <a:tbl>
              <a:tblPr/>
              <a:tblGrid>
                <a:gridCol w="1926996">
                  <a:extLst>
                    <a:ext uri="{9D8B030D-6E8A-4147-A177-3AD203B41FA5}">
                      <a16:colId xmlns:a16="http://schemas.microsoft.com/office/drawing/2014/main" xmlns="" val="1869562285"/>
                    </a:ext>
                  </a:extLst>
                </a:gridCol>
                <a:gridCol w="1784256">
                  <a:extLst>
                    <a:ext uri="{9D8B030D-6E8A-4147-A177-3AD203B41FA5}">
                      <a16:colId xmlns:a16="http://schemas.microsoft.com/office/drawing/2014/main" xmlns="" val="3578984221"/>
                    </a:ext>
                  </a:extLst>
                </a:gridCol>
                <a:gridCol w="1670064">
                  <a:extLst>
                    <a:ext uri="{9D8B030D-6E8A-4147-A177-3AD203B41FA5}">
                      <a16:colId xmlns:a16="http://schemas.microsoft.com/office/drawing/2014/main" xmlns="" val="1868989721"/>
                    </a:ext>
                  </a:extLst>
                </a:gridCol>
              </a:tblGrid>
              <a:tr h="190202">
                <a:tc>
                  <a:txBody>
                    <a:bodyPr/>
                    <a:lstStyle/>
                    <a:p>
                      <a:pPr algn="ctr" rtl="0" fontAlgn="ctr"/>
                      <a:r>
                        <a:rPr lang="es-CO" sz="1200" b="1" i="0" u="none" strike="noStrike">
                          <a:solidFill>
                            <a:srgbClr val="FFFFFF"/>
                          </a:solidFill>
                          <a:effectLst/>
                          <a:latin typeface="Arial" panose="020B0604020202020204" pitchFamily="34" charset="0"/>
                        </a:rPr>
                        <a:t>ITEM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CO" sz="1200" b="1" i="0" u="none" strike="noStrike">
                          <a:solidFill>
                            <a:srgbClr val="FFFFFF"/>
                          </a:solidFill>
                          <a:effectLst/>
                          <a:latin typeface="Arial" panose="020B0604020202020204" pitchFamily="34" charset="0"/>
                        </a:rPr>
                        <a:t>2017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algn="ctr" rtl="0" fontAlgn="ctr"/>
                      <a:r>
                        <a:rPr lang="es-CO" sz="1200" b="1" i="0" u="none" strike="noStrike">
                          <a:solidFill>
                            <a:srgbClr val="FFFFFF"/>
                          </a:solidFill>
                          <a:effectLst/>
                          <a:latin typeface="Arial" panose="020B0604020202020204" pitchFamily="34" charset="0"/>
                        </a:rPr>
                        <a:t>2018</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xmlns="" val="1606902499"/>
                  </a:ext>
                </a:extLst>
              </a:tr>
              <a:tr h="181557">
                <a:tc>
                  <a:txBody>
                    <a:bodyPr/>
                    <a:lstStyle/>
                    <a:p>
                      <a:pPr algn="just" rtl="0" fontAlgn="ctr"/>
                      <a:r>
                        <a:rPr lang="es-CO" sz="1200" b="0" i="0" u="none" strike="noStrike" dirty="0">
                          <a:solidFill>
                            <a:srgbClr val="000000"/>
                          </a:solidFill>
                          <a:effectLst/>
                          <a:latin typeface="Arial" panose="020B0604020202020204" pitchFamily="34" charset="0"/>
                        </a:rPr>
                        <a:t>INGRESOS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a:solidFill>
                            <a:srgbClr val="000000"/>
                          </a:solidFill>
                          <a:effectLst/>
                          <a:latin typeface="Arial" panose="020B0604020202020204" pitchFamily="34" charset="0"/>
                        </a:rPr>
                        <a:t>$ 2.888.620.826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a:solidFill>
                            <a:srgbClr val="000000"/>
                          </a:solidFill>
                          <a:effectLst/>
                          <a:latin typeface="Arial" panose="020B0604020202020204" pitchFamily="34" charset="0"/>
                        </a:rPr>
                        <a:t> </a:t>
                      </a:r>
                      <a:r>
                        <a:rPr lang="es-CO" sz="1100" b="0" i="0" u="none" strike="noStrike" dirty="0" smtClean="0">
                          <a:solidFill>
                            <a:srgbClr val="000000"/>
                          </a:solidFill>
                          <a:effectLst/>
                          <a:latin typeface="Arial" panose="020B0604020202020204" pitchFamily="34" charset="0"/>
                        </a:rPr>
                        <a:t>$1.982.823.444 </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2913643001"/>
                  </a:ext>
                </a:extLst>
              </a:tr>
              <a:tr h="181557">
                <a:tc>
                  <a:txBody>
                    <a:bodyPr/>
                    <a:lstStyle/>
                    <a:p>
                      <a:pPr algn="just" rtl="0" fontAlgn="ctr"/>
                      <a:r>
                        <a:rPr lang="es-CO" sz="1200" b="0" i="0" u="none" strike="noStrike" dirty="0">
                          <a:solidFill>
                            <a:srgbClr val="000000"/>
                          </a:solidFill>
                          <a:effectLst/>
                          <a:latin typeface="Arial" panose="020B0604020202020204" pitchFamily="34" charset="0"/>
                        </a:rPr>
                        <a:t>EGRESOS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smtClean="0">
                          <a:solidFill>
                            <a:srgbClr val="000000"/>
                          </a:solidFill>
                          <a:effectLst/>
                          <a:latin typeface="Arial" panose="020B0604020202020204" pitchFamily="34" charset="0"/>
                        </a:rPr>
                        <a:t>$2.051.216.847</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a:solidFill>
                            <a:srgbClr val="000000"/>
                          </a:solidFill>
                          <a:effectLst/>
                          <a:latin typeface="Arial" panose="020B0604020202020204" pitchFamily="34" charset="0"/>
                        </a:rPr>
                        <a:t> </a:t>
                      </a:r>
                      <a:r>
                        <a:rPr lang="es-CO" sz="1100" b="0" i="0" u="none" strike="noStrike" dirty="0" smtClean="0">
                          <a:solidFill>
                            <a:srgbClr val="000000"/>
                          </a:solidFill>
                          <a:effectLst/>
                          <a:latin typeface="Arial" panose="020B0604020202020204" pitchFamily="34" charset="0"/>
                        </a:rPr>
                        <a:t>$1.240.480.034 </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350240413"/>
                  </a:ext>
                </a:extLst>
              </a:tr>
              <a:tr h="354468">
                <a:tc>
                  <a:txBody>
                    <a:bodyPr/>
                    <a:lstStyle/>
                    <a:p>
                      <a:pPr algn="l" rtl="0" fontAlgn="ctr"/>
                      <a:r>
                        <a:rPr lang="es-CO" sz="1200" b="0" i="0" u="none" strike="noStrike" dirty="0">
                          <a:solidFill>
                            <a:srgbClr val="000000"/>
                          </a:solidFill>
                          <a:effectLst/>
                          <a:latin typeface="Arial" panose="020B0604020202020204" pitchFamily="34" charset="0"/>
                        </a:rPr>
                        <a:t>EXCEDENTES FACULTAD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smtClean="0">
                          <a:solidFill>
                            <a:srgbClr val="000000"/>
                          </a:solidFill>
                          <a:effectLst/>
                          <a:latin typeface="Arial" panose="020B0604020202020204" pitchFamily="34" charset="0"/>
                        </a:rPr>
                        <a:t>$334.961.592</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a:solidFill>
                            <a:srgbClr val="000000"/>
                          </a:solidFill>
                          <a:effectLst/>
                          <a:latin typeface="Arial" panose="020B0604020202020204" pitchFamily="34" charset="0"/>
                        </a:rPr>
                        <a:t> </a:t>
                      </a:r>
                      <a:r>
                        <a:rPr lang="es-CO" sz="1100" b="0" i="0" u="none" strike="noStrike" dirty="0" smtClean="0">
                          <a:solidFill>
                            <a:srgbClr val="000000"/>
                          </a:solidFill>
                          <a:effectLst/>
                          <a:latin typeface="Arial" panose="020B0604020202020204" pitchFamily="34" charset="0"/>
                        </a:rPr>
                        <a:t>$296.750.837 </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2200090308"/>
                  </a:ext>
                </a:extLst>
              </a:tr>
              <a:tr h="181557">
                <a:tc>
                  <a:txBody>
                    <a:bodyPr/>
                    <a:lstStyle/>
                    <a:p>
                      <a:pPr algn="just" rtl="0" fontAlgn="ctr"/>
                      <a:r>
                        <a:rPr lang="es-CO" sz="1200" b="0" i="0" u="none" strike="noStrike">
                          <a:solidFill>
                            <a:srgbClr val="000000"/>
                          </a:solidFill>
                          <a:effectLst/>
                          <a:latin typeface="Arial" panose="020B0604020202020204" pitchFamily="34" charset="0"/>
                        </a:rPr>
                        <a:t>INCENTIVOS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smtClean="0">
                          <a:solidFill>
                            <a:srgbClr val="000000"/>
                          </a:solidFill>
                          <a:effectLst/>
                          <a:latin typeface="Arial" panose="020B0604020202020204" pitchFamily="34" charset="0"/>
                        </a:rPr>
                        <a:t>$44.069.310</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a:solidFill>
                            <a:srgbClr val="000000"/>
                          </a:solidFill>
                          <a:effectLst/>
                          <a:latin typeface="Arial" panose="020B0604020202020204" pitchFamily="34" charset="0"/>
                        </a:rPr>
                        <a:t> </a:t>
                      </a:r>
                      <a:r>
                        <a:rPr lang="es-CO" sz="1100" b="0" i="0" u="none" strike="noStrike" dirty="0" smtClean="0">
                          <a:solidFill>
                            <a:srgbClr val="000000"/>
                          </a:solidFill>
                          <a:effectLst/>
                          <a:latin typeface="Arial" panose="020B0604020202020204" pitchFamily="34" charset="0"/>
                        </a:rPr>
                        <a:t>$59.705.715 </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3980953421"/>
                  </a:ext>
                </a:extLst>
              </a:tr>
              <a:tr h="354468">
                <a:tc>
                  <a:txBody>
                    <a:bodyPr/>
                    <a:lstStyle/>
                    <a:p>
                      <a:pPr algn="l" rtl="0" fontAlgn="ctr"/>
                      <a:r>
                        <a:rPr lang="es-CO" sz="1200" b="0" i="0" u="none" strike="noStrike">
                          <a:solidFill>
                            <a:srgbClr val="000000"/>
                          </a:solidFill>
                          <a:effectLst/>
                          <a:latin typeface="Arial" panose="020B0604020202020204" pitchFamily="34" charset="0"/>
                        </a:rPr>
                        <a:t>EXCEDENTES UNIVERSIDAD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smtClean="0">
                          <a:solidFill>
                            <a:srgbClr val="000000"/>
                          </a:solidFill>
                          <a:effectLst/>
                          <a:latin typeface="Arial" panose="020B0604020202020204" pitchFamily="34" charset="0"/>
                        </a:rPr>
                        <a:t>$392.442.565</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r" rtl="0" fontAlgn="ctr"/>
                      <a:r>
                        <a:rPr lang="es-CO" sz="1100" b="0" i="0" u="none" strike="noStrike" dirty="0">
                          <a:solidFill>
                            <a:srgbClr val="000000"/>
                          </a:solidFill>
                          <a:effectLst/>
                          <a:latin typeface="Arial" panose="020B0604020202020204" pitchFamily="34" charset="0"/>
                        </a:rPr>
                        <a:t> </a:t>
                      </a:r>
                      <a:r>
                        <a:rPr lang="es-CO" sz="1100" b="0" i="0" u="none" strike="noStrike" dirty="0" smtClean="0">
                          <a:solidFill>
                            <a:srgbClr val="000000"/>
                          </a:solidFill>
                          <a:effectLst/>
                          <a:latin typeface="Arial" panose="020B0604020202020204" pitchFamily="34" charset="0"/>
                        </a:rPr>
                        <a:t>$332.291.771 </a:t>
                      </a:r>
                      <a:endParaRPr lang="es-CO" sz="11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4261583154"/>
                  </a:ext>
                </a:extLst>
              </a:tr>
            </a:tbl>
          </a:graphicData>
        </a:graphic>
      </p:graphicFrame>
    </p:spTree>
    <p:extLst>
      <p:ext uri="{BB962C8B-B14F-4D97-AF65-F5344CB8AC3E}">
        <p14:creationId xmlns:p14="http://schemas.microsoft.com/office/powerpoint/2010/main" val="31452373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4704" y="195486"/>
            <a:ext cx="8579296" cy="781595"/>
          </a:xfrm>
        </p:spPr>
        <p:txBody>
          <a:bodyPr>
            <a:normAutofit/>
          </a:bodyPr>
          <a:lstStyle/>
          <a:p>
            <a:pPr algn="r"/>
            <a:r>
              <a:rPr lang="es-CO" sz="2000" b="1" dirty="0" smtClean="0">
                <a:solidFill>
                  <a:schemeClr val="bg1"/>
                </a:solidFill>
                <a:latin typeface="Bahnschrift" panose="020B0502040204020203" pitchFamily="34" charset="0"/>
              </a:rPr>
              <a:t>PROYECTOS NO LIQUIDADOS</a:t>
            </a:r>
            <a:endParaRPr lang="es-CO" sz="2000" b="1" dirty="0">
              <a:solidFill>
                <a:schemeClr val="bg1"/>
              </a:solidFill>
              <a:latin typeface="Bahnschrift" panose="020B0502040204020203" pitchFamily="34" charset="0"/>
            </a:endParaRPr>
          </a:p>
        </p:txBody>
      </p:sp>
      <p:sp>
        <p:nvSpPr>
          <p:cNvPr id="10" name="CuadroTexto 9"/>
          <p:cNvSpPr txBox="1"/>
          <p:nvPr/>
        </p:nvSpPr>
        <p:spPr>
          <a:xfrm>
            <a:off x="592091" y="896021"/>
            <a:ext cx="8175841" cy="523220"/>
          </a:xfrm>
          <a:prstGeom prst="rect">
            <a:avLst/>
          </a:prstGeom>
          <a:noFill/>
        </p:spPr>
        <p:txBody>
          <a:bodyPr wrap="square" rtlCol="0">
            <a:spAutoFit/>
          </a:bodyPr>
          <a:lstStyle/>
          <a:p>
            <a:pPr marL="285750" indent="-285750">
              <a:buFont typeface="Arial" panose="020B0604020202020204" pitchFamily="34" charset="0"/>
              <a:buChar char="•"/>
            </a:pPr>
            <a:r>
              <a:rPr lang="es-ES" sz="1400" dirty="0">
                <a:latin typeface="Arial" panose="020B0604020202020204" pitchFamily="34" charset="0"/>
                <a:cs typeface="Arial" panose="020B0604020202020204" pitchFamily="34" charset="0"/>
              </a:rPr>
              <a:t>P</a:t>
            </a:r>
            <a:r>
              <a:rPr lang="es-ES" sz="1400" dirty="0" smtClean="0">
                <a:latin typeface="Arial" panose="020B0604020202020204" pitchFamily="34" charset="0"/>
                <a:cs typeface="Arial" panose="020B0604020202020204" pitchFamily="34" charset="0"/>
              </a:rPr>
              <a:t>royectos </a:t>
            </a:r>
            <a:r>
              <a:rPr lang="es-ES" sz="1400" dirty="0">
                <a:latin typeface="Arial" panose="020B0604020202020204" pitchFamily="34" charset="0"/>
                <a:cs typeface="Arial" panose="020B0604020202020204" pitchFamily="34" charset="0"/>
              </a:rPr>
              <a:t>que actualmente se encuentran en proceso de revisión para su respectiva </a:t>
            </a:r>
            <a:r>
              <a:rPr lang="es-ES" sz="1400" dirty="0" smtClean="0">
                <a:latin typeface="Arial" panose="020B0604020202020204" pitchFamily="34" charset="0"/>
                <a:cs typeface="Arial" panose="020B0604020202020204" pitchFamily="34" charset="0"/>
              </a:rPr>
              <a:t>liquidación-distribución (45% Universidad, 40% Facultad, 15% incentivos). </a:t>
            </a:r>
            <a:endParaRPr lang="es-CO" sz="1400" dirty="0">
              <a:latin typeface="Arial" panose="020B0604020202020204" pitchFamily="34" charset="0"/>
              <a:cs typeface="Arial" panose="020B0604020202020204" pitchFamily="34"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4006215493"/>
              </p:ext>
            </p:extLst>
          </p:nvPr>
        </p:nvGraphicFramePr>
        <p:xfrm>
          <a:off x="564704" y="1419241"/>
          <a:ext cx="4943399" cy="3594677"/>
        </p:xfrm>
        <a:graphic>
          <a:graphicData uri="http://schemas.openxmlformats.org/drawingml/2006/table">
            <a:tbl>
              <a:tblPr/>
              <a:tblGrid>
                <a:gridCol w="766936">
                  <a:extLst>
                    <a:ext uri="{9D8B030D-6E8A-4147-A177-3AD203B41FA5}">
                      <a16:colId xmlns:a16="http://schemas.microsoft.com/office/drawing/2014/main" xmlns="" val="47717898"/>
                    </a:ext>
                  </a:extLst>
                </a:gridCol>
                <a:gridCol w="2728397">
                  <a:extLst>
                    <a:ext uri="{9D8B030D-6E8A-4147-A177-3AD203B41FA5}">
                      <a16:colId xmlns:a16="http://schemas.microsoft.com/office/drawing/2014/main" xmlns="" val="3518905068"/>
                    </a:ext>
                  </a:extLst>
                </a:gridCol>
                <a:gridCol w="1448066">
                  <a:extLst>
                    <a:ext uri="{9D8B030D-6E8A-4147-A177-3AD203B41FA5}">
                      <a16:colId xmlns:a16="http://schemas.microsoft.com/office/drawing/2014/main" xmlns="" val="493696859"/>
                    </a:ext>
                  </a:extLst>
                </a:gridCol>
              </a:tblGrid>
              <a:tr h="257004">
                <a:tc gridSpan="3">
                  <a:txBody>
                    <a:bodyPr/>
                    <a:lstStyle/>
                    <a:p>
                      <a:pPr algn="ctr" fontAlgn="b"/>
                      <a:r>
                        <a:rPr lang="es-CO" sz="900" b="1" i="0" u="none" strike="noStrike" dirty="0">
                          <a:solidFill>
                            <a:schemeClr val="bg1"/>
                          </a:solidFill>
                          <a:effectLst/>
                          <a:latin typeface="Bahnschrift" panose="020B0502040204020203" pitchFamily="34" charset="0"/>
                        </a:rPr>
                        <a:t>PROYECTOS NO LIQUIDADOS</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xmlns="" val="665102510"/>
                  </a:ext>
                </a:extLst>
              </a:tr>
              <a:tr h="173659">
                <a:tc>
                  <a:txBody>
                    <a:bodyPr/>
                    <a:lstStyle/>
                    <a:p>
                      <a:pPr algn="ctr" fontAlgn="b"/>
                      <a:r>
                        <a:rPr lang="es-CO" sz="900" b="1" i="0" u="none" strike="noStrike" dirty="0">
                          <a:solidFill>
                            <a:srgbClr val="000000"/>
                          </a:solidFill>
                          <a:effectLst/>
                          <a:latin typeface="Bahnschrift" panose="020B0502040204020203" pitchFamily="34" charset="0"/>
                        </a:rPr>
                        <a:t># PROYECTOS</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900" b="1" i="0" u="none" strike="noStrike" dirty="0">
                          <a:solidFill>
                            <a:srgbClr val="000000"/>
                          </a:solidFill>
                          <a:effectLst/>
                          <a:latin typeface="Bahnschrift" panose="020B0502040204020203" pitchFamily="34" charset="0"/>
                        </a:rPr>
                        <a:t>NOMBRE DE PROYECTOS</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900" b="1" i="0" u="none" strike="noStrike" dirty="0">
                          <a:solidFill>
                            <a:srgbClr val="000000"/>
                          </a:solidFill>
                          <a:effectLst/>
                          <a:latin typeface="Bahnschrift" panose="020B0502040204020203" pitchFamily="34" charset="0"/>
                        </a:rPr>
                        <a:t>EXCEDENTES TOTALES</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18341123"/>
                  </a:ext>
                </a:extLst>
              </a:tr>
              <a:tr h="144036">
                <a:tc>
                  <a:txBody>
                    <a:bodyPr/>
                    <a:lstStyle/>
                    <a:p>
                      <a:pPr algn="ctr" fontAlgn="ctr"/>
                      <a:r>
                        <a:rPr lang="es-CO" sz="800" b="0" i="0" u="none" strike="noStrike" dirty="0">
                          <a:solidFill>
                            <a:srgbClr val="000000"/>
                          </a:solidFill>
                          <a:effectLst/>
                          <a:latin typeface="Arial" panose="020B0604020202020204" pitchFamily="34" charset="0"/>
                        </a:rPr>
                        <a:t>06 17SA14</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ESPECIALIZACION EN ANESTESIOLOGIA Y REANIMACION </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                      $72.733.000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7201821"/>
                  </a:ext>
                </a:extLst>
              </a:tr>
              <a:tr h="148283">
                <a:tc>
                  <a:txBody>
                    <a:bodyPr/>
                    <a:lstStyle/>
                    <a:p>
                      <a:pPr algn="ctr" fontAlgn="ctr"/>
                      <a:r>
                        <a:rPr lang="es-CO" sz="800" b="0" i="0" u="none" strike="noStrike">
                          <a:solidFill>
                            <a:srgbClr val="222222"/>
                          </a:solidFill>
                          <a:effectLst/>
                          <a:latin typeface="Arial" panose="020B0604020202020204" pitchFamily="34" charset="0"/>
                        </a:rPr>
                        <a:t>03 17SA21</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CURSO </a:t>
                      </a:r>
                      <a:r>
                        <a:rPr lang="es-CO" sz="800" b="0" i="0" u="none" strike="noStrike" dirty="0" smtClean="0">
                          <a:solidFill>
                            <a:srgbClr val="000000"/>
                          </a:solidFill>
                          <a:effectLst/>
                          <a:latin typeface="Arial" panose="020B0604020202020204" pitchFamily="34" charset="0"/>
                        </a:rPr>
                        <a:t>PREUNIVERSITARIO CON </a:t>
                      </a:r>
                      <a:r>
                        <a:rPr lang="es-CO" sz="800" b="0" i="0" u="none" strike="noStrike" dirty="0">
                          <a:solidFill>
                            <a:srgbClr val="000000"/>
                          </a:solidFill>
                          <a:effectLst/>
                          <a:latin typeface="Arial" panose="020B0604020202020204" pitchFamily="34" charset="0"/>
                        </a:rPr>
                        <a:t>ENFASIS EN SALUD</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baseline="0" dirty="0" smtClean="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12.737.000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92351490"/>
                  </a:ext>
                </a:extLst>
              </a:tr>
              <a:tr h="155335">
                <a:tc>
                  <a:txBody>
                    <a:bodyPr/>
                    <a:lstStyle/>
                    <a:p>
                      <a:pPr algn="ctr" fontAlgn="ctr"/>
                      <a:r>
                        <a:rPr lang="es-CO" sz="800" b="0" i="0" u="none" strike="noStrike" dirty="0">
                          <a:solidFill>
                            <a:srgbClr val="222222"/>
                          </a:solidFill>
                          <a:effectLst/>
                          <a:latin typeface="Arial" panose="020B0604020202020204" pitchFamily="34" charset="0"/>
                        </a:rPr>
                        <a:t>06 17SA17</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ESPECIALIZACION EN MEDICINA CRITICA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smtClean="0">
                          <a:solidFill>
                            <a:srgbClr val="000000"/>
                          </a:solidFill>
                          <a:effectLst/>
                          <a:latin typeface="Arial" panose="020B0604020202020204" pitchFamily="34" charset="0"/>
                        </a:rPr>
                        <a:t>                         22.948.865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27802148"/>
                  </a:ext>
                </a:extLst>
              </a:tr>
              <a:tr h="383144">
                <a:tc>
                  <a:txBody>
                    <a:bodyPr/>
                    <a:lstStyle/>
                    <a:p>
                      <a:pPr algn="ctr" fontAlgn="ctr"/>
                      <a:r>
                        <a:rPr lang="es-CO" sz="800" b="0" i="0" u="none" strike="noStrike" dirty="0">
                          <a:solidFill>
                            <a:srgbClr val="000000"/>
                          </a:solidFill>
                          <a:effectLst/>
                          <a:latin typeface="Arial" panose="020B0604020202020204" pitchFamily="34" charset="0"/>
                        </a:rPr>
                        <a:t>03 17SA20</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DIPLOMADO DE VERIFICADORES DE LAS CONDICIONES DE HABITACION DE PRESTADORES DE SERVICIOS DE SALUD</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smtClean="0">
                          <a:solidFill>
                            <a:srgbClr val="000000"/>
                          </a:solidFill>
                          <a:effectLst/>
                          <a:latin typeface="Arial" panose="020B0604020202020204" pitchFamily="34" charset="0"/>
                        </a:rPr>
                        <a:t>                            23.134.182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55722227"/>
                  </a:ext>
                </a:extLst>
              </a:tr>
              <a:tr h="158739">
                <a:tc>
                  <a:txBody>
                    <a:bodyPr/>
                    <a:lstStyle/>
                    <a:p>
                      <a:pPr algn="ctr" fontAlgn="ctr"/>
                      <a:r>
                        <a:rPr lang="es-CO" sz="800" b="0" i="0" u="none" strike="noStrike">
                          <a:solidFill>
                            <a:srgbClr val="000000"/>
                          </a:solidFill>
                          <a:effectLst/>
                          <a:latin typeface="Arial" panose="020B0604020202020204" pitchFamily="34" charset="0"/>
                        </a:rPr>
                        <a:t>06 17SA18</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ESPECIALIZACION EN MEDICINA INTERNA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baseline="0" dirty="0" smtClean="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84.639.000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175136942"/>
                  </a:ext>
                </a:extLst>
              </a:tr>
              <a:tr h="145529">
                <a:tc>
                  <a:txBody>
                    <a:bodyPr/>
                    <a:lstStyle/>
                    <a:p>
                      <a:pPr algn="ctr" fontAlgn="ctr"/>
                      <a:r>
                        <a:rPr lang="es-CO" sz="800" b="0" i="0" u="none" strike="noStrike">
                          <a:solidFill>
                            <a:srgbClr val="000000"/>
                          </a:solidFill>
                          <a:effectLst/>
                          <a:latin typeface="Arial" panose="020B0604020202020204" pitchFamily="34" charset="0"/>
                        </a:rPr>
                        <a:t>06 17SA16</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ESPECIALIZACION EN GINECOLOGIA Y OBSTETRICIA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                           83.021.000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30422412"/>
                  </a:ext>
                </a:extLst>
              </a:tr>
              <a:tr h="160568">
                <a:tc>
                  <a:txBody>
                    <a:bodyPr/>
                    <a:lstStyle/>
                    <a:p>
                      <a:pPr algn="ctr" fontAlgn="ctr"/>
                      <a:r>
                        <a:rPr lang="es-CO" sz="800" b="0" i="0" u="none" strike="noStrike">
                          <a:solidFill>
                            <a:srgbClr val="000000"/>
                          </a:solidFill>
                          <a:effectLst/>
                          <a:latin typeface="Arial" panose="020B0604020202020204" pitchFamily="34" charset="0"/>
                        </a:rPr>
                        <a:t>06 17SA19</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ESPECIALIZACION EN PEDIATRIA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                         128.903.000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06152341"/>
                  </a:ext>
                </a:extLst>
              </a:tr>
              <a:tr h="158739">
                <a:tc>
                  <a:txBody>
                    <a:bodyPr/>
                    <a:lstStyle/>
                    <a:p>
                      <a:pPr algn="ctr" fontAlgn="ctr"/>
                      <a:r>
                        <a:rPr lang="es-CO" sz="800" b="0" i="0" u="none" strike="noStrike">
                          <a:solidFill>
                            <a:srgbClr val="000000"/>
                          </a:solidFill>
                          <a:effectLst/>
                          <a:latin typeface="Arial" panose="020B0604020202020204" pitchFamily="34" charset="0"/>
                        </a:rPr>
                        <a:t>06 17SA13</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MAESTRIA EN EPIDEMIOLOGIA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baseline="0" dirty="0" smtClean="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40.684.000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036037303"/>
                  </a:ext>
                </a:extLst>
              </a:tr>
              <a:tr h="158739">
                <a:tc>
                  <a:txBody>
                    <a:bodyPr/>
                    <a:lstStyle/>
                    <a:p>
                      <a:pPr algn="ctr" fontAlgn="ctr"/>
                      <a:r>
                        <a:rPr lang="es-CO" sz="800" b="0" i="0" u="none" strike="noStrike">
                          <a:solidFill>
                            <a:srgbClr val="000000"/>
                          </a:solidFill>
                          <a:effectLst/>
                          <a:latin typeface="Arial" panose="020B0604020202020204" pitchFamily="34" charset="0"/>
                        </a:rPr>
                        <a:t>06 17SA12</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ESPECIALIZACION EN EPIDEMIOLOGIA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                         218.263.000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69939090"/>
                  </a:ext>
                </a:extLst>
              </a:tr>
              <a:tr h="158739">
                <a:tc>
                  <a:txBody>
                    <a:bodyPr/>
                    <a:lstStyle/>
                    <a:p>
                      <a:pPr algn="ctr" fontAlgn="ctr"/>
                      <a:r>
                        <a:rPr lang="es-CO" sz="800" b="0" i="0" u="none" strike="noStrike">
                          <a:solidFill>
                            <a:srgbClr val="000000"/>
                          </a:solidFill>
                          <a:effectLst/>
                          <a:latin typeface="Arial" panose="020B0604020202020204" pitchFamily="34" charset="0"/>
                        </a:rPr>
                        <a:t>03 18SA01</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LABORATORIO DE INMUNOGENETICA</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dirty="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                             4.163.000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93541865"/>
                  </a:ext>
                </a:extLst>
              </a:tr>
              <a:tr h="158739">
                <a:tc>
                  <a:txBody>
                    <a:bodyPr/>
                    <a:lstStyle/>
                    <a:p>
                      <a:pPr algn="ctr" fontAlgn="ctr"/>
                      <a:r>
                        <a:rPr lang="es-CO" sz="800" b="0" i="0" u="none" strike="noStrike">
                          <a:solidFill>
                            <a:srgbClr val="000000"/>
                          </a:solidFill>
                          <a:effectLst/>
                          <a:latin typeface="Arial" panose="020B0604020202020204" pitchFamily="34" charset="0"/>
                        </a:rPr>
                        <a:t>03 18SA03</a:t>
                      </a: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a:solidFill>
                            <a:srgbClr val="000000"/>
                          </a:solidFill>
                          <a:effectLst/>
                          <a:latin typeface="Arial" panose="020B0604020202020204" pitchFamily="34" charset="0"/>
                        </a:rPr>
                        <a:t>CURSO DE CRIMINOLOGIA FORENSE</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800" b="0" i="0" u="none" strike="noStrike" baseline="0" dirty="0" smtClean="0">
                          <a:solidFill>
                            <a:srgbClr val="000000"/>
                          </a:solidFill>
                          <a:effectLst/>
                          <a:latin typeface="Arial" panose="020B0604020202020204" pitchFamily="34" charset="0"/>
                        </a:rPr>
                        <a:t>                              </a:t>
                      </a:r>
                      <a:r>
                        <a:rPr lang="es-CO" sz="800" b="0" i="0" u="none" strike="noStrike" dirty="0" smtClean="0">
                          <a:solidFill>
                            <a:srgbClr val="000000"/>
                          </a:solidFill>
                          <a:effectLst/>
                          <a:latin typeface="Arial" panose="020B0604020202020204" pitchFamily="34" charset="0"/>
                        </a:rPr>
                        <a:t>2.190.000 </a:t>
                      </a:r>
                      <a:endParaRPr lang="es-CO" sz="800" b="0" i="0" u="none" strike="noStrike" dirty="0">
                        <a:solidFill>
                          <a:srgbClr val="000000"/>
                        </a:solidFill>
                        <a:effectLst/>
                        <a:latin typeface="Arial" panose="020B0604020202020204"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34528554"/>
                  </a:ext>
                </a:extLst>
              </a:tr>
              <a:tr h="173659">
                <a:tc gridSpan="2">
                  <a:txBody>
                    <a:bodyPr/>
                    <a:lstStyle/>
                    <a:p>
                      <a:pPr algn="ctr" fontAlgn="ctr"/>
                      <a:r>
                        <a:rPr lang="es-CO" sz="900" b="1" i="0" u="none" strike="noStrike" dirty="0" smtClean="0">
                          <a:solidFill>
                            <a:srgbClr val="000000"/>
                          </a:solidFill>
                          <a:effectLst/>
                          <a:latin typeface="Bahnschrift" panose="020B0502040204020203" pitchFamily="34" charset="0"/>
                        </a:rPr>
                        <a:t>TOTAL EXCEDENTES</a:t>
                      </a:r>
                      <a:endParaRPr lang="es-CO" sz="900" b="1" i="0" u="none" strike="noStrike" dirty="0">
                        <a:solidFill>
                          <a:srgbClr val="000000"/>
                        </a:solidFill>
                        <a:effectLst/>
                        <a:latin typeface="Bahnschrift" panose="020B0502040204020203" pitchFamily="34" charset="0"/>
                      </a:endParaRP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fontAlgn="b"/>
                      <a:r>
                        <a:rPr lang="es-CO" sz="900" b="1" i="0" u="none" strike="noStrike" dirty="0" smtClean="0">
                          <a:solidFill>
                            <a:srgbClr val="000000"/>
                          </a:solidFill>
                          <a:effectLst/>
                          <a:latin typeface="Bahnschrift" panose="020B0502040204020203" pitchFamily="34" charset="0"/>
                        </a:rPr>
                        <a:t>                                    $693.416.047 </a:t>
                      </a:r>
                      <a:endParaRPr lang="es-CO" sz="900" b="1" i="0" u="none" strike="noStrike" dirty="0">
                        <a:solidFill>
                          <a:srgbClr val="000000"/>
                        </a:solidFill>
                        <a:effectLst/>
                        <a:latin typeface="Bahnschrift" panose="020B0502040204020203"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19029381"/>
                  </a:ext>
                </a:extLst>
              </a:tr>
              <a:tr h="173659">
                <a:tc gridSpan="2">
                  <a:txBody>
                    <a:bodyPr/>
                    <a:lstStyle/>
                    <a:p>
                      <a:pPr algn="ctr" fontAlgn="b"/>
                      <a:r>
                        <a:rPr lang="es-CO" sz="900" b="1" i="0" u="none" strike="noStrike" dirty="0">
                          <a:solidFill>
                            <a:srgbClr val="000000"/>
                          </a:solidFill>
                          <a:effectLst/>
                          <a:latin typeface="Bahnschrift" panose="020B0502040204020203" pitchFamily="34" charset="0"/>
                        </a:rPr>
                        <a:t>FACULTAD 40%</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fontAlgn="b"/>
                      <a:r>
                        <a:rPr lang="es-CO" sz="900" b="1" i="0" u="none" strike="noStrike" dirty="0">
                          <a:solidFill>
                            <a:srgbClr val="000000"/>
                          </a:solidFill>
                          <a:effectLst/>
                          <a:latin typeface="Bahnschrift" panose="020B0502040204020203" pitchFamily="34" charset="0"/>
                        </a:rPr>
                        <a:t> </a:t>
                      </a:r>
                      <a:r>
                        <a:rPr lang="es-CO" sz="900" b="1" i="0" u="none" strike="noStrike" dirty="0" smtClean="0">
                          <a:solidFill>
                            <a:srgbClr val="000000"/>
                          </a:solidFill>
                          <a:effectLst/>
                          <a:latin typeface="Bahnschrift" panose="020B0502040204020203" pitchFamily="34" charset="0"/>
                        </a:rPr>
                        <a:t>                                       277.366.419 </a:t>
                      </a:r>
                      <a:endParaRPr lang="es-CO" sz="900" b="1" i="0" u="none" strike="noStrike" dirty="0">
                        <a:solidFill>
                          <a:srgbClr val="000000"/>
                        </a:solidFill>
                        <a:effectLst/>
                        <a:latin typeface="Bahnschrift" panose="020B0502040204020203" pitchFamily="34" charset="0"/>
                      </a:endParaRP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1946130"/>
                  </a:ext>
                </a:extLst>
              </a:tr>
              <a:tr h="173659">
                <a:tc gridSpan="2">
                  <a:txBody>
                    <a:bodyPr/>
                    <a:lstStyle/>
                    <a:p>
                      <a:pPr algn="ctr" fontAlgn="b"/>
                      <a:r>
                        <a:rPr lang="es-CO" sz="900" b="1" i="0" u="none" strike="noStrike" dirty="0">
                          <a:solidFill>
                            <a:srgbClr val="000000"/>
                          </a:solidFill>
                          <a:effectLst/>
                          <a:latin typeface="Bahnschrift" panose="020B0502040204020203" pitchFamily="34" charset="0"/>
                        </a:rPr>
                        <a:t>USCO 45%</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rtl="0" fontAlgn="ctr"/>
                      <a:r>
                        <a:rPr lang="es-CO" sz="900" b="1" i="0" u="none" strike="noStrike" dirty="0">
                          <a:solidFill>
                            <a:srgbClr val="000000"/>
                          </a:solidFill>
                          <a:effectLst/>
                          <a:latin typeface="Bahnschrift" panose="020B0502040204020203" pitchFamily="34" charset="0"/>
                        </a:rPr>
                        <a:t> </a:t>
                      </a:r>
                      <a:r>
                        <a:rPr lang="es-CO" sz="900" b="1" i="0" u="none" strike="noStrike" dirty="0" smtClean="0">
                          <a:solidFill>
                            <a:srgbClr val="000000"/>
                          </a:solidFill>
                          <a:effectLst/>
                          <a:latin typeface="Bahnschrift" panose="020B0502040204020203" pitchFamily="34" charset="0"/>
                        </a:rPr>
                        <a:t> </a:t>
                      </a:r>
                      <a:r>
                        <a:rPr lang="es-CO" sz="900" b="1" i="0" u="none" strike="noStrike" baseline="0" dirty="0" smtClean="0">
                          <a:solidFill>
                            <a:srgbClr val="000000"/>
                          </a:solidFill>
                          <a:effectLst/>
                          <a:latin typeface="Bahnschrift" panose="020B0502040204020203" pitchFamily="34" charset="0"/>
                        </a:rPr>
                        <a:t>  </a:t>
                      </a:r>
                      <a:r>
                        <a:rPr lang="es-CO" sz="900" b="1" i="0" u="none" strike="noStrike" dirty="0" smtClean="0">
                          <a:solidFill>
                            <a:srgbClr val="000000"/>
                          </a:solidFill>
                          <a:effectLst/>
                          <a:latin typeface="Bahnschrift" panose="020B0502040204020203" pitchFamily="34" charset="0"/>
                        </a:rPr>
                        <a:t>                                     312.037.221 </a:t>
                      </a:r>
                      <a:endParaRPr lang="es-CO" sz="900" b="1" i="0" u="none" strike="noStrike" dirty="0">
                        <a:solidFill>
                          <a:srgbClr val="000000"/>
                        </a:solidFill>
                        <a:effectLst/>
                        <a:latin typeface="Bahnschrift" panose="020B0502040204020203" pitchFamily="34" charset="0"/>
                      </a:endParaRPr>
                    </a:p>
                  </a:txBody>
                  <a:tcPr marL="7268" marR="7268" marT="726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23306523"/>
                  </a:ext>
                </a:extLst>
              </a:tr>
              <a:tr h="179431">
                <a:tc gridSpan="2">
                  <a:txBody>
                    <a:bodyPr/>
                    <a:lstStyle/>
                    <a:p>
                      <a:pPr algn="ctr" fontAlgn="b"/>
                      <a:r>
                        <a:rPr lang="es-CO" sz="900" b="1" i="0" u="none" strike="noStrike" dirty="0">
                          <a:solidFill>
                            <a:srgbClr val="000000"/>
                          </a:solidFill>
                          <a:effectLst/>
                          <a:latin typeface="Bahnschrift" panose="020B0502040204020203" pitchFamily="34" charset="0"/>
                        </a:rPr>
                        <a:t>INCENTIVOS 15%</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just" fontAlgn="b"/>
                      <a:r>
                        <a:rPr lang="es-CO" sz="900" b="1" i="0" u="none" strike="noStrike" dirty="0">
                          <a:solidFill>
                            <a:srgbClr val="000000"/>
                          </a:solidFill>
                          <a:effectLst/>
                          <a:latin typeface="Bahnschrift" panose="020B0502040204020203" pitchFamily="34" charset="0"/>
                        </a:rPr>
                        <a:t> </a:t>
                      </a:r>
                      <a:r>
                        <a:rPr lang="es-CO" sz="900" b="1" i="0" u="none" strike="noStrike" dirty="0" smtClean="0">
                          <a:solidFill>
                            <a:srgbClr val="000000"/>
                          </a:solidFill>
                          <a:effectLst/>
                          <a:latin typeface="Bahnschrift" panose="020B0502040204020203" pitchFamily="34" charset="0"/>
                        </a:rPr>
                        <a:t>                                       </a:t>
                      </a:r>
                      <a:r>
                        <a:rPr lang="es-CO" sz="900" b="1" i="0" u="none" strike="noStrike" dirty="0">
                          <a:solidFill>
                            <a:srgbClr val="000000"/>
                          </a:solidFill>
                          <a:effectLst/>
                          <a:latin typeface="Bahnschrift" panose="020B0502040204020203" pitchFamily="34" charset="0"/>
                        </a:rPr>
                        <a:t>104.012.407 </a:t>
                      </a:r>
                    </a:p>
                  </a:txBody>
                  <a:tcPr marL="7268" marR="7268" marT="72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47822179"/>
                  </a:ext>
                </a:extLst>
              </a:tr>
            </a:tbl>
          </a:graphicData>
        </a:graphic>
      </p:graphicFrame>
      <p:graphicFrame>
        <p:nvGraphicFramePr>
          <p:cNvPr id="17" name="Gráfico 16"/>
          <p:cNvGraphicFramePr/>
          <p:nvPr>
            <p:extLst>
              <p:ext uri="{D42A27DB-BD31-4B8C-83A1-F6EECF244321}">
                <p14:modId xmlns:p14="http://schemas.microsoft.com/office/powerpoint/2010/main" val="2569298040"/>
              </p:ext>
            </p:extLst>
          </p:nvPr>
        </p:nvGraphicFramePr>
        <p:xfrm>
          <a:off x="5540180" y="1419241"/>
          <a:ext cx="3312368" cy="29527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8009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95486"/>
            <a:ext cx="8579296" cy="709587"/>
          </a:xfrm>
        </p:spPr>
        <p:txBody>
          <a:bodyPr>
            <a:normAutofit fontScale="90000"/>
          </a:bodyPr>
          <a:lstStyle/>
          <a:p>
            <a:pPr algn="r"/>
            <a:r>
              <a:rPr lang="es-CO" sz="2200" b="1" dirty="0" smtClean="0">
                <a:solidFill>
                  <a:schemeClr val="bg1"/>
                </a:solidFill>
                <a:latin typeface="Bahnschrift" panose="020B0502040204020203" pitchFamily="34" charset="0"/>
              </a:rPr>
              <a:t/>
            </a:r>
            <a:br>
              <a:rPr lang="es-CO" sz="2200" b="1" dirty="0" smtClean="0">
                <a:solidFill>
                  <a:schemeClr val="bg1"/>
                </a:solidFill>
                <a:latin typeface="Bahnschrift" panose="020B0502040204020203" pitchFamily="34" charset="0"/>
              </a:rPr>
            </a:br>
            <a:r>
              <a:rPr lang="es-CO" sz="2200" b="1" dirty="0">
                <a:solidFill>
                  <a:schemeClr val="bg1"/>
                </a:solidFill>
                <a:latin typeface="Bahnschrift" panose="020B0502040204020203" pitchFamily="34" charset="0"/>
              </a:rPr>
              <a:t/>
            </a:r>
            <a:br>
              <a:rPr lang="es-CO" sz="2200" b="1" dirty="0">
                <a:solidFill>
                  <a:schemeClr val="bg1"/>
                </a:solidFill>
                <a:latin typeface="Bahnschrift" panose="020B0502040204020203" pitchFamily="34" charset="0"/>
              </a:rPr>
            </a:br>
            <a:r>
              <a:rPr lang="es-CO" sz="2200" b="1" dirty="0" smtClean="0">
                <a:solidFill>
                  <a:schemeClr val="bg1"/>
                </a:solidFill>
                <a:latin typeface="Bahnschrift" panose="020B0502040204020203" pitchFamily="34" charset="0"/>
              </a:rPr>
              <a:t>SISTEMA DE GESTIÓN DE SEGURIDAD </a:t>
            </a:r>
            <a:br>
              <a:rPr lang="es-CO" sz="2200" b="1" dirty="0" smtClean="0">
                <a:solidFill>
                  <a:schemeClr val="bg1"/>
                </a:solidFill>
                <a:latin typeface="Bahnschrift" panose="020B0502040204020203" pitchFamily="34" charset="0"/>
              </a:rPr>
            </a:br>
            <a:r>
              <a:rPr lang="es-CO" sz="2200" b="1" dirty="0" smtClean="0">
                <a:solidFill>
                  <a:schemeClr val="bg1"/>
                </a:solidFill>
                <a:latin typeface="Bahnschrift" panose="020B0502040204020203" pitchFamily="34" charset="0"/>
              </a:rPr>
              <a:t>Y SALUD EN EL TRABAJO</a:t>
            </a:r>
            <a:r>
              <a:rPr lang="es-CO" dirty="0"/>
              <a:t/>
            </a:r>
            <a:br>
              <a:rPr lang="es-CO" dirty="0"/>
            </a:br>
            <a:endParaRPr lang="es-CO" dirty="0"/>
          </a:p>
        </p:txBody>
      </p:sp>
      <p:pic>
        <p:nvPicPr>
          <p:cNvPr id="5" name="11 Imagen"/>
          <p:cNvPicPr/>
          <p:nvPr/>
        </p:nvPicPr>
        <p:blipFill>
          <a:blip r:embed="rId2">
            <a:extLst>
              <a:ext uri="{28A0092B-C50C-407E-A947-70E740481C1C}">
                <a14:useLocalDpi xmlns:a14="http://schemas.microsoft.com/office/drawing/2010/main" val="0"/>
              </a:ext>
            </a:extLst>
          </a:blip>
          <a:stretch>
            <a:fillRect/>
          </a:stretch>
        </p:blipFill>
        <p:spPr>
          <a:xfrm>
            <a:off x="251520" y="2586402"/>
            <a:ext cx="3282126" cy="2289603"/>
          </a:xfrm>
          <a:prstGeom prst="rect">
            <a:avLst/>
          </a:prstGeom>
          <a:ln w="88900" cap="sq" cmpd="thickThin">
            <a:solidFill>
              <a:srgbClr val="943634"/>
            </a:solidFill>
            <a:prstDash val="solid"/>
            <a:miter lim="800000"/>
          </a:ln>
          <a:effectLst>
            <a:innerShdw blurRad="76200">
              <a:srgbClr val="000000"/>
            </a:innerShdw>
          </a:effectLst>
        </p:spPr>
      </p:pic>
      <p:pic>
        <p:nvPicPr>
          <p:cNvPr id="6" name="Imagen 5"/>
          <p:cNvPicPr/>
          <p:nvPr/>
        </p:nvPicPr>
        <p:blipFill>
          <a:blip r:embed="rId3" cstate="print">
            <a:extLst>
              <a:ext uri="{28A0092B-C50C-407E-A947-70E740481C1C}">
                <a14:useLocalDpi xmlns:a14="http://schemas.microsoft.com/office/drawing/2010/main" val="0"/>
              </a:ext>
            </a:extLst>
          </a:blip>
          <a:stretch>
            <a:fillRect/>
          </a:stretch>
        </p:blipFill>
        <p:spPr>
          <a:xfrm>
            <a:off x="3823898" y="1124758"/>
            <a:ext cx="3138170" cy="2352675"/>
          </a:xfrm>
          <a:prstGeom prst="rect">
            <a:avLst/>
          </a:prstGeom>
          <a:ln w="88900" cap="sq" cmpd="thickThin">
            <a:solidFill>
              <a:srgbClr val="943634"/>
            </a:solidFill>
            <a:prstDash val="solid"/>
            <a:miter lim="800000"/>
          </a:ln>
          <a:effectLst>
            <a:innerShdw blurRad="76200">
              <a:srgbClr val="000000"/>
            </a:innerShdw>
          </a:effectLst>
        </p:spPr>
      </p:pic>
      <p:sp>
        <p:nvSpPr>
          <p:cNvPr id="8" name="CuadroTexto 7"/>
          <p:cNvSpPr txBox="1"/>
          <p:nvPr/>
        </p:nvSpPr>
        <p:spPr>
          <a:xfrm>
            <a:off x="3694684" y="3566766"/>
            <a:ext cx="3625204" cy="1754326"/>
          </a:xfrm>
          <a:prstGeom prst="rect">
            <a:avLst/>
          </a:prstGeom>
          <a:noFill/>
        </p:spPr>
        <p:txBody>
          <a:bodyPr wrap="square" rtlCol="0">
            <a:spAutoFit/>
          </a:bodyPr>
          <a:lstStyle/>
          <a:p>
            <a:r>
              <a:rPr lang="es-CO" dirty="0">
                <a:latin typeface="Arial" panose="020B0604020202020204" pitchFamily="34" charset="0"/>
                <a:cs typeface="Arial" panose="020B0604020202020204" pitchFamily="34" charset="0"/>
              </a:rPr>
              <a:t>Formación, inducción, capacitación y entrenamiento en: seguridad laboral-normas de </a:t>
            </a:r>
            <a:r>
              <a:rPr lang="es-CO" dirty="0" smtClean="0">
                <a:latin typeface="Arial" panose="020B0604020202020204" pitchFamily="34" charset="0"/>
                <a:cs typeface="Arial" panose="020B0604020202020204" pitchFamily="34" charset="0"/>
              </a:rPr>
              <a:t>bioseguridad, primeros auxilios-atención </a:t>
            </a:r>
            <a:r>
              <a:rPr lang="es-CO" dirty="0">
                <a:latin typeface="Arial" panose="020B0604020202020204" pitchFamily="34" charset="0"/>
                <a:cs typeface="Arial" panose="020B0604020202020204" pitchFamily="34" charset="0"/>
              </a:rPr>
              <a:t>de </a:t>
            </a:r>
            <a:r>
              <a:rPr lang="es-CO" dirty="0" smtClean="0">
                <a:latin typeface="Arial" panose="020B0604020202020204" pitchFamily="34" charset="0"/>
                <a:cs typeface="Arial" panose="020B0604020202020204" pitchFamily="34" charset="0"/>
              </a:rPr>
              <a:t>emergencias. </a:t>
            </a:r>
            <a:endParaRPr lang="es-CO" dirty="0">
              <a:latin typeface="Arial" panose="020B0604020202020204" pitchFamily="34" charset="0"/>
              <a:cs typeface="Arial" panose="020B0604020202020204" pitchFamily="34" charset="0"/>
            </a:endParaRPr>
          </a:p>
          <a:p>
            <a:endParaRPr lang="es-CO" dirty="0"/>
          </a:p>
        </p:txBody>
      </p:sp>
      <p:pic>
        <p:nvPicPr>
          <p:cNvPr id="9" name="Imagen 8"/>
          <p:cNvPicPr/>
          <p:nvPr/>
        </p:nvPicPr>
        <p:blipFill rotWithShape="1">
          <a:blip r:embed="rId4" cstate="print">
            <a:extLst>
              <a:ext uri="{28A0092B-C50C-407E-A947-70E740481C1C}">
                <a14:useLocalDpi xmlns:a14="http://schemas.microsoft.com/office/drawing/2010/main" val="0"/>
              </a:ext>
            </a:extLst>
          </a:blip>
          <a:srcRect l="6388" t="3183" r="12564" b="1998"/>
          <a:stretch/>
        </p:blipFill>
        <p:spPr>
          <a:xfrm>
            <a:off x="7245672" y="1124758"/>
            <a:ext cx="1784176" cy="3261802"/>
          </a:xfrm>
          <a:prstGeom prst="rect">
            <a:avLst/>
          </a:prstGeom>
          <a:ln w="88900" cap="sq" cmpd="thickThin">
            <a:solidFill>
              <a:srgbClr val="943634"/>
            </a:solidFill>
            <a:prstDash val="solid"/>
            <a:miter lim="800000"/>
          </a:ln>
          <a:effectLst>
            <a:innerShdw blurRad="76200">
              <a:srgbClr val="000000"/>
            </a:innerShdw>
          </a:effectLst>
        </p:spPr>
      </p:pic>
      <p:sp>
        <p:nvSpPr>
          <p:cNvPr id="10" name="CuadroTexto 9"/>
          <p:cNvSpPr txBox="1"/>
          <p:nvPr/>
        </p:nvSpPr>
        <p:spPr>
          <a:xfrm>
            <a:off x="107504" y="1007074"/>
            <a:ext cx="3616152" cy="1477328"/>
          </a:xfrm>
          <a:prstGeom prst="rect">
            <a:avLst/>
          </a:prstGeom>
          <a:noFill/>
        </p:spPr>
        <p:txBody>
          <a:bodyPr wrap="square" rtlCol="0">
            <a:spAutoFit/>
          </a:bodyPr>
          <a:lstStyle/>
          <a:p>
            <a:r>
              <a:rPr lang="es-CO" dirty="0" smtClean="0">
                <a:latin typeface="Arial" panose="020B0604020202020204" pitchFamily="34" charset="0"/>
                <a:cs typeface="Arial" panose="020B0604020202020204" pitchFamily="34" charset="0"/>
              </a:rPr>
              <a:t>INSTALACIÓN DEL SISTEMA DE ALARMAS Y SENSORES:</a:t>
            </a:r>
          </a:p>
          <a:p>
            <a:r>
              <a:rPr lang="es-CO" dirty="0" smtClean="0">
                <a:latin typeface="Arial" panose="020B0604020202020204" pitchFamily="34" charset="0"/>
                <a:cs typeface="Arial" panose="020B0604020202020204" pitchFamily="34" charset="0"/>
              </a:rPr>
              <a:t>1 Pulsador digital manual</a:t>
            </a:r>
          </a:p>
          <a:p>
            <a:r>
              <a:rPr lang="es-CO" dirty="0" smtClean="0">
                <a:latin typeface="Arial" panose="020B0604020202020204" pitchFamily="34" charset="0"/>
                <a:cs typeface="Arial" panose="020B0604020202020204" pitchFamily="34" charset="0"/>
              </a:rPr>
              <a:t>17 Detectores de humo</a:t>
            </a:r>
          </a:p>
          <a:p>
            <a:r>
              <a:rPr lang="es-CO" dirty="0" smtClean="0">
                <a:latin typeface="Arial" panose="020B0604020202020204" pitchFamily="34" charset="0"/>
                <a:cs typeface="Arial" panose="020B0604020202020204" pitchFamily="34" charset="0"/>
              </a:rPr>
              <a:t>17 Sensores de emergencias</a:t>
            </a:r>
            <a:endParaRPr lang="es-C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48237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122032"/>
            <a:ext cx="8229600" cy="857250"/>
          </a:xfrm>
        </p:spPr>
        <p:txBody>
          <a:bodyPr>
            <a:normAutofit/>
          </a:bodyPr>
          <a:lstStyle/>
          <a:p>
            <a:pPr algn="r"/>
            <a:r>
              <a:rPr lang="es-CO" sz="1800" b="1" dirty="0" smtClean="0">
                <a:solidFill>
                  <a:schemeClr val="bg1"/>
                </a:solidFill>
                <a:latin typeface="Bahnschrift" panose="020B0502040204020203" pitchFamily="34" charset="0"/>
              </a:rPr>
              <a:t>MEJORAMIENTO  DE AMBIENTE</a:t>
            </a:r>
            <a:endParaRPr lang="es-CO" sz="1800" b="1" dirty="0">
              <a:solidFill>
                <a:schemeClr val="bg1"/>
              </a:solidFill>
              <a:latin typeface="Bahnschrift" panose="020B0502040204020203" pitchFamily="34" charset="0"/>
            </a:endParaRPr>
          </a:p>
        </p:txBody>
      </p:sp>
      <p:pic>
        <p:nvPicPr>
          <p:cNvPr id="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330853" y="1667016"/>
            <a:ext cx="1730068" cy="2821209"/>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5" name="Marcador de contenido 4"/>
          <p:cNvPicPr>
            <a:picLocks noChangeAspect="1"/>
          </p:cNvPicPr>
          <p:nvPr/>
        </p:nvPicPr>
        <p:blipFill>
          <a:blip r:embed="rId3"/>
          <a:stretch>
            <a:fillRect/>
          </a:stretch>
        </p:blipFill>
        <p:spPr>
          <a:xfrm>
            <a:off x="213463" y="1667016"/>
            <a:ext cx="1108709" cy="1481970"/>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pic>
        <p:nvPicPr>
          <p:cNvPr id="7" name="Imagen 6"/>
          <p:cNvPicPr>
            <a:picLocks noChangeAspect="1"/>
          </p:cNvPicPr>
          <p:nvPr/>
        </p:nvPicPr>
        <p:blipFill>
          <a:blip r:embed="rId4"/>
          <a:stretch>
            <a:fillRect/>
          </a:stretch>
        </p:blipFill>
        <p:spPr>
          <a:xfrm>
            <a:off x="1357070" y="1667016"/>
            <a:ext cx="902636" cy="1469513"/>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pic>
        <p:nvPicPr>
          <p:cNvPr id="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3463" y="3183733"/>
            <a:ext cx="2046243" cy="1300907"/>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9" name="Marcador de contenido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4614525" y="1745298"/>
            <a:ext cx="1448307" cy="1008772"/>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pic>
        <p:nvPicPr>
          <p:cNvPr id="10" name="Imagen 9"/>
          <p:cNvPicPr>
            <a:picLocks noChangeAspect="1"/>
          </p:cNvPicPr>
          <p:nvPr/>
        </p:nvPicPr>
        <p:blipFill>
          <a:blip r:embed="rId7"/>
          <a:stretch>
            <a:fillRect/>
          </a:stretch>
        </p:blipFill>
        <p:spPr>
          <a:xfrm>
            <a:off x="6424116" y="3052846"/>
            <a:ext cx="1734840" cy="1355548"/>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pic>
        <p:nvPicPr>
          <p:cNvPr id="11" name="Imagen 10"/>
          <p:cNvPicPr>
            <a:picLocks noChangeAspect="1"/>
          </p:cNvPicPr>
          <p:nvPr/>
        </p:nvPicPr>
        <p:blipFill rotWithShape="1">
          <a:blip r:embed="rId8" cstate="print">
            <a:extLst>
              <a:ext uri="{28A0092B-C50C-407E-A947-70E740481C1C}">
                <a14:useLocalDpi xmlns:a14="http://schemas.microsoft.com/office/drawing/2010/main" val="0"/>
              </a:ext>
            </a:extLst>
          </a:blip>
          <a:srcRect l="5406" t="-3209" r="888" b="3209"/>
          <a:stretch/>
        </p:blipFill>
        <p:spPr>
          <a:xfrm>
            <a:off x="5886478" y="1525531"/>
            <a:ext cx="2272477" cy="1448308"/>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sp>
        <p:nvSpPr>
          <p:cNvPr id="12" name="CuadroTexto 11"/>
          <p:cNvSpPr txBox="1"/>
          <p:nvPr/>
        </p:nvSpPr>
        <p:spPr>
          <a:xfrm>
            <a:off x="179512" y="1079274"/>
            <a:ext cx="3881409" cy="461665"/>
          </a:xfrm>
          <a:prstGeom prst="rect">
            <a:avLst/>
          </a:prstGeom>
          <a:noFill/>
        </p:spPr>
        <p:txBody>
          <a:bodyPr wrap="square" rtlCol="0">
            <a:spAutoFit/>
          </a:bodyPr>
          <a:lstStyle/>
          <a:p>
            <a:pPr algn="ctr"/>
            <a:r>
              <a:rPr lang="es-CO" sz="1200" b="1" dirty="0" smtClean="0">
                <a:solidFill>
                  <a:srgbClr val="943634"/>
                </a:solidFill>
                <a:latin typeface="Bahnschrift" panose="020B0502040204020203" pitchFamily="34" charset="0"/>
              </a:rPr>
              <a:t>SE ADQUIRIERON MUEBLES PARA LA COMODIDAD DE LOS RESIDENTES EN EL HUHMP</a:t>
            </a:r>
            <a:endParaRPr lang="es-CO" sz="1200" b="1" dirty="0">
              <a:solidFill>
                <a:srgbClr val="943634"/>
              </a:solidFill>
              <a:latin typeface="Bahnschrift" panose="020B0502040204020203" pitchFamily="34" charset="0"/>
            </a:endParaRPr>
          </a:p>
        </p:txBody>
      </p:sp>
      <p:sp>
        <p:nvSpPr>
          <p:cNvPr id="15" name="CuadroTexto 14"/>
          <p:cNvSpPr txBox="1"/>
          <p:nvPr/>
        </p:nvSpPr>
        <p:spPr>
          <a:xfrm>
            <a:off x="4932040" y="1113906"/>
            <a:ext cx="3672408" cy="276999"/>
          </a:xfrm>
          <a:prstGeom prst="rect">
            <a:avLst/>
          </a:prstGeom>
          <a:noFill/>
        </p:spPr>
        <p:txBody>
          <a:bodyPr wrap="square" rtlCol="0">
            <a:spAutoFit/>
          </a:bodyPr>
          <a:lstStyle/>
          <a:p>
            <a:r>
              <a:rPr lang="es-CO" sz="1200" b="1" dirty="0" smtClean="0">
                <a:solidFill>
                  <a:srgbClr val="943634"/>
                </a:solidFill>
                <a:latin typeface="Bahnschrift" panose="020B0502040204020203" pitchFamily="34" charset="0"/>
              </a:rPr>
              <a:t>SE COMPRARON ELEMENTOS DEPORTIVOS  </a:t>
            </a:r>
            <a:endParaRPr lang="es-CO" sz="1200" b="1" dirty="0">
              <a:solidFill>
                <a:srgbClr val="943634"/>
              </a:solidFill>
              <a:latin typeface="Bahnschrift" panose="020B0502040204020203" pitchFamily="34" charset="0"/>
            </a:endParaRPr>
          </a:p>
        </p:txBody>
      </p:sp>
      <p:pic>
        <p:nvPicPr>
          <p:cNvPr id="5124" name="Picture 4" descr="Resultado de imagen para BALONES">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834292" y="3052846"/>
            <a:ext cx="1517598" cy="1355548"/>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027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539552" y="164709"/>
            <a:ext cx="8435280" cy="707886"/>
          </a:xfrm>
          <a:prstGeom prst="rect">
            <a:avLst/>
          </a:prstGeom>
        </p:spPr>
        <p:txBody>
          <a:bodyPr wrap="square">
            <a:spAutoFit/>
          </a:bodyPr>
          <a:lstStyle/>
          <a:p>
            <a:pPr algn="r"/>
            <a:r>
              <a:rPr lang="es-CO" sz="2000" b="1" dirty="0" smtClean="0">
                <a:solidFill>
                  <a:schemeClr val="bg1"/>
                </a:solidFill>
                <a:latin typeface="Bahnschrift" panose="020B0502040204020203" pitchFamily="34" charset="0"/>
              </a:rPr>
              <a:t> </a:t>
            </a:r>
            <a:r>
              <a:rPr lang="es-CO" sz="2000" b="1" dirty="0">
                <a:solidFill>
                  <a:schemeClr val="bg1"/>
                </a:solidFill>
                <a:latin typeface="Bahnschrift" panose="020B0502040204020203" pitchFamily="34" charset="0"/>
              </a:rPr>
              <a:t>INSTALACION DE LA </a:t>
            </a:r>
            <a:r>
              <a:rPr lang="es-CO" sz="2000" b="1" dirty="0" smtClean="0">
                <a:solidFill>
                  <a:schemeClr val="bg1"/>
                </a:solidFill>
                <a:latin typeface="Bahnschrift" panose="020B0502040204020203" pitchFamily="34" charset="0"/>
              </a:rPr>
              <a:t>AUDIENCIA</a:t>
            </a:r>
            <a:br>
              <a:rPr lang="es-CO" sz="2000" b="1" dirty="0" smtClean="0">
                <a:solidFill>
                  <a:schemeClr val="bg1"/>
                </a:solidFill>
                <a:latin typeface="Bahnschrift" panose="020B0502040204020203" pitchFamily="34" charset="0"/>
              </a:rPr>
            </a:br>
            <a:r>
              <a:rPr lang="es-CO" sz="2000" b="1" dirty="0" smtClean="0">
                <a:solidFill>
                  <a:schemeClr val="bg1"/>
                </a:solidFill>
                <a:latin typeface="Bahnschrift" panose="020B0502040204020203" pitchFamily="34" charset="0"/>
              </a:rPr>
              <a:t>DESCENTRALIZADA </a:t>
            </a:r>
            <a:endParaRPr lang="es-CO" sz="2000" dirty="0">
              <a:solidFill>
                <a:schemeClr val="bg1"/>
              </a:solidFill>
              <a:latin typeface="Bahnschrift" panose="020B0502040204020203" pitchFamily="34" charset="0"/>
            </a:endParaRPr>
          </a:p>
        </p:txBody>
      </p:sp>
      <p:sp>
        <p:nvSpPr>
          <p:cNvPr id="4" name="7 CuadroTexto"/>
          <p:cNvSpPr txBox="1"/>
          <p:nvPr/>
        </p:nvSpPr>
        <p:spPr>
          <a:xfrm>
            <a:off x="3653010" y="2065348"/>
            <a:ext cx="2047355" cy="369332"/>
          </a:xfrm>
          <a:prstGeom prst="rect">
            <a:avLst/>
          </a:prstGeom>
          <a:noFill/>
        </p:spPr>
        <p:txBody>
          <a:bodyPr wrap="none" rtlCol="0">
            <a:spAutoFit/>
          </a:bodyPr>
          <a:lstStyle/>
          <a:p>
            <a:r>
              <a:rPr lang="es-CO" dirty="0">
                <a:latin typeface="Bahnschrift" panose="020B0502040204020203" pitchFamily="34" charset="0"/>
                <a:cs typeface="Arial" panose="020B0604020202020204" pitchFamily="34" charset="0"/>
              </a:rPr>
              <a:t>HIMNO NACIONAL</a:t>
            </a:r>
          </a:p>
        </p:txBody>
      </p:sp>
      <p:sp>
        <p:nvSpPr>
          <p:cNvPr id="5" name="6 CuadroTexto"/>
          <p:cNvSpPr txBox="1"/>
          <p:nvPr/>
        </p:nvSpPr>
        <p:spPr>
          <a:xfrm>
            <a:off x="2603352" y="2369463"/>
            <a:ext cx="4309193" cy="369332"/>
          </a:xfrm>
          <a:prstGeom prst="rect">
            <a:avLst/>
          </a:prstGeom>
          <a:noFill/>
        </p:spPr>
        <p:txBody>
          <a:bodyPr wrap="none" rtlCol="0">
            <a:spAutoFit/>
          </a:bodyPr>
          <a:lstStyle/>
          <a:p>
            <a:r>
              <a:rPr lang="es-CO" dirty="0">
                <a:latin typeface="Bahnschrift" panose="020B0502040204020203" pitchFamily="34" charset="0"/>
                <a:cs typeface="Arial" panose="020B0604020202020204" pitchFamily="34" charset="0"/>
              </a:rPr>
              <a:t>HIMNO UNIVERSIDAD SURCOLOMBIANA</a:t>
            </a:r>
          </a:p>
        </p:txBody>
      </p:sp>
    </p:spTree>
    <p:extLst>
      <p:ext uri="{BB962C8B-B14F-4D97-AF65-F5344CB8AC3E}">
        <p14:creationId xmlns:p14="http://schemas.microsoft.com/office/powerpoint/2010/main" val="27399266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1510"/>
            <a:ext cx="8507288" cy="360040"/>
          </a:xfrm>
        </p:spPr>
        <p:txBody>
          <a:bodyPr>
            <a:normAutofit fontScale="90000"/>
          </a:bodyPr>
          <a:lstStyle/>
          <a:p>
            <a:pPr algn="r"/>
            <a:r>
              <a:rPr lang="es-CO" sz="1800" b="1" dirty="0" smtClean="0">
                <a:solidFill>
                  <a:schemeClr val="bg1"/>
                </a:solidFill>
                <a:latin typeface="Bahnschrift" panose="020B0502040204020203" pitchFamily="34" charset="0"/>
              </a:rPr>
              <a:t>MEJORAMIENTO ESPACIOS ACADEMICOS</a:t>
            </a:r>
            <a:endParaRPr lang="es-CO" sz="1800" b="1" dirty="0">
              <a:solidFill>
                <a:schemeClr val="bg1"/>
              </a:solidFill>
              <a:latin typeface="Bahnschrift" panose="020B0502040204020203" pitchFamily="34" charset="0"/>
            </a:endParaRPr>
          </a:p>
        </p:txBody>
      </p:sp>
      <p:pic>
        <p:nvPicPr>
          <p:cNvPr id="6146" name="Picture 2" descr="Resultado de imagen para microscopio con camara">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50467" y="2283718"/>
            <a:ext cx="2109969" cy="2088232"/>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24415" y="1057211"/>
            <a:ext cx="2585072" cy="1723381"/>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pic>
        <p:nvPicPr>
          <p:cNvPr id="5" name="Imagen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4415" y="2859782"/>
            <a:ext cx="2585072" cy="1627492"/>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p:spPr>
      </p:pic>
      <p:sp>
        <p:nvSpPr>
          <p:cNvPr id="6" name="CuadroTexto 5"/>
          <p:cNvSpPr txBox="1"/>
          <p:nvPr/>
        </p:nvSpPr>
        <p:spPr>
          <a:xfrm>
            <a:off x="3250467" y="1061765"/>
            <a:ext cx="1944216" cy="1169551"/>
          </a:xfrm>
          <a:prstGeom prst="rect">
            <a:avLst/>
          </a:prstGeom>
          <a:noFill/>
        </p:spPr>
        <p:txBody>
          <a:bodyPr wrap="square" rtlCol="0">
            <a:spAutoFit/>
          </a:bodyPr>
          <a:lstStyle/>
          <a:p>
            <a:pPr algn="ctr"/>
            <a:r>
              <a:rPr lang="es-CO" sz="1400" dirty="0" smtClean="0">
                <a:latin typeface="Bahnschrift" panose="020B0502040204020203" pitchFamily="34" charset="0"/>
              </a:rPr>
              <a:t>SE ADQUIRIERON 5 MICROSCOPIOS CON RECURSOS DE EXCEDENTES Y </a:t>
            </a:r>
            <a:r>
              <a:rPr lang="es-CO" sz="1400" dirty="0">
                <a:latin typeface="Bahnschrift" panose="020B0502040204020203" pitchFamily="34" charset="0"/>
              </a:rPr>
              <a:t>20</a:t>
            </a:r>
          </a:p>
          <a:p>
            <a:pPr algn="ctr"/>
            <a:r>
              <a:rPr lang="es-CO" sz="1400" dirty="0" smtClean="0">
                <a:latin typeface="Bahnschrift" panose="020B0502040204020203" pitchFamily="34" charset="0"/>
              </a:rPr>
              <a:t>POR VICERRECTORIA</a:t>
            </a:r>
            <a:endParaRPr lang="es-CO" sz="1400" dirty="0">
              <a:latin typeface="Bahnschrift" panose="020B0502040204020203" pitchFamily="34" charset="0"/>
            </a:endParaRPr>
          </a:p>
        </p:txBody>
      </p:sp>
      <p:pic>
        <p:nvPicPr>
          <p:cNvPr id="2050" name="Picture 2" descr="Resultado de imagen para camaras fotograficas">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3608" y="2571750"/>
            <a:ext cx="1872208" cy="1401036"/>
          </a:xfrm>
          <a:prstGeom prst="rect">
            <a:avLst/>
          </a:prstGeom>
          <a:ln w="38100" cap="sq">
            <a:solidFill>
              <a:srgbClr val="943634"/>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969377" y="1404537"/>
            <a:ext cx="2016224" cy="954107"/>
          </a:xfrm>
          <a:prstGeom prst="rect">
            <a:avLst/>
          </a:prstGeom>
          <a:noFill/>
        </p:spPr>
        <p:txBody>
          <a:bodyPr wrap="square" rtlCol="0">
            <a:spAutoFit/>
          </a:bodyPr>
          <a:lstStyle/>
          <a:p>
            <a:pPr algn="ctr"/>
            <a:r>
              <a:rPr lang="es-CO" sz="1400" dirty="0" smtClean="0">
                <a:latin typeface="Bahnschrift" panose="020B0502040204020203" pitchFamily="34" charset="0"/>
              </a:rPr>
              <a:t>MEJORAMIENTO PARA EL DESARROLLO DE  LA OFICINA DE COMUNICACIONES</a:t>
            </a:r>
            <a:endParaRPr lang="es-CO" sz="1400" dirty="0">
              <a:latin typeface="Bahnschrift" panose="020B0502040204020203" pitchFamily="34" charset="0"/>
            </a:endParaRPr>
          </a:p>
        </p:txBody>
      </p:sp>
    </p:spTree>
    <p:extLst>
      <p:ext uri="{BB962C8B-B14F-4D97-AF65-F5344CB8AC3E}">
        <p14:creationId xmlns:p14="http://schemas.microsoft.com/office/powerpoint/2010/main" val="34471799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1510"/>
            <a:ext cx="8507288" cy="432048"/>
          </a:xfrm>
        </p:spPr>
        <p:txBody>
          <a:bodyPr>
            <a:normAutofit/>
          </a:bodyPr>
          <a:lstStyle/>
          <a:p>
            <a:pPr algn="r"/>
            <a:r>
              <a:rPr lang="es-CO" sz="1800" b="1" dirty="0" smtClean="0">
                <a:solidFill>
                  <a:schemeClr val="bg1"/>
                </a:solidFill>
                <a:latin typeface="Bahnschrift" panose="020B0502040204020203" pitchFamily="34" charset="0"/>
              </a:rPr>
              <a:t>INFRAESTRUCTURA 2019</a:t>
            </a:r>
            <a:endParaRPr lang="es-CO" sz="1800" b="1" dirty="0">
              <a:solidFill>
                <a:schemeClr val="bg1"/>
              </a:solidFill>
              <a:latin typeface="Bahnschrift" panose="020B0502040204020203" pitchFamily="34" charset="0"/>
            </a:endParaRPr>
          </a:p>
        </p:txBody>
      </p:sp>
      <p:sp>
        <p:nvSpPr>
          <p:cNvPr id="3" name="Marcador de contenido 2"/>
          <p:cNvSpPr>
            <a:spLocks noGrp="1"/>
          </p:cNvSpPr>
          <p:nvPr>
            <p:ph idx="1"/>
          </p:nvPr>
        </p:nvSpPr>
        <p:spPr/>
        <p:txBody>
          <a:bodyPr>
            <a:normAutofit/>
          </a:bodyPr>
          <a:lstStyle/>
          <a:p>
            <a:pPr marL="0" indent="0">
              <a:buNone/>
            </a:pPr>
            <a:endParaRPr lang="es-CO" sz="1800" dirty="0" smtClean="0">
              <a:latin typeface="Bahnschrift" panose="020B0502040204020203" pitchFamily="34" charset="0"/>
            </a:endParaRPr>
          </a:p>
          <a:p>
            <a:r>
              <a:rPr lang="es-CO" sz="1800" dirty="0">
                <a:latin typeface="Bahnschrift" panose="020B0502040204020203" pitchFamily="34" charset="0"/>
              </a:rPr>
              <a:t>M</a:t>
            </a:r>
            <a:r>
              <a:rPr lang="es-CO" sz="1800" dirty="0" smtClean="0">
                <a:latin typeface="Bahnschrift" panose="020B0502040204020203" pitchFamily="34" charset="0"/>
              </a:rPr>
              <a:t>odernizar el laboratorio de simulación,  cumpliendo con los estándares del Ministerio de Salud, y lograr un espacio que cubra las diferentes áreas de Enfermería y Medicina.</a:t>
            </a:r>
          </a:p>
          <a:p>
            <a:r>
              <a:rPr lang="es-CO" sz="1800" dirty="0" smtClean="0">
                <a:latin typeface="Bahnschrift" panose="020B0502040204020203" pitchFamily="34" charset="0"/>
              </a:rPr>
              <a:t>Adecuar el Anfiteatro, buscando el certificado de cumplimiento establecido por el Ministerio de Salud, para su debido funcionamiento.</a:t>
            </a:r>
          </a:p>
          <a:p>
            <a:r>
              <a:rPr lang="es-CO" sz="1800" dirty="0" smtClean="0">
                <a:latin typeface="Bahnschrift" panose="020B0502040204020203" pitchFamily="34" charset="0"/>
              </a:rPr>
              <a:t>Adecuación e instalación de lona en el espacio de la cafetería y restaurante de la Facultad de Salud.</a:t>
            </a:r>
            <a:endParaRPr lang="es-CO" sz="1800" dirty="0">
              <a:latin typeface="Bahnschrift" panose="020B0502040204020203" pitchFamily="34" charset="0"/>
            </a:endParaRPr>
          </a:p>
        </p:txBody>
      </p:sp>
    </p:spTree>
    <p:extLst>
      <p:ext uri="{BB962C8B-B14F-4D97-AF65-F5344CB8AC3E}">
        <p14:creationId xmlns:p14="http://schemas.microsoft.com/office/powerpoint/2010/main" val="11647431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1851670"/>
            <a:ext cx="7571184" cy="1227583"/>
          </a:xfrm>
        </p:spPr>
        <p:txBody>
          <a:bodyPr/>
          <a:lstStyle/>
          <a:p>
            <a:pPr marL="0" indent="0" algn="ctr">
              <a:buNone/>
            </a:pPr>
            <a:r>
              <a:rPr lang="es-CO" b="1" dirty="0" smtClean="0">
                <a:solidFill>
                  <a:srgbClr val="B02226"/>
                </a:solidFill>
                <a:latin typeface="Bahnschrift" panose="020B0502040204020203" pitchFamily="34" charset="0"/>
              </a:rPr>
              <a:t>3.  </a:t>
            </a:r>
            <a:r>
              <a:rPr lang="es-CO" b="1" dirty="0">
                <a:solidFill>
                  <a:srgbClr val="B02226"/>
                </a:solidFill>
                <a:latin typeface="Bahnschrift" panose="020B0502040204020203" pitchFamily="34" charset="0"/>
              </a:rPr>
              <a:t>INTERVENCIONES CIUDADANAS Y RESPUESTAS</a:t>
            </a:r>
            <a:endParaRPr lang="es-CO" dirty="0">
              <a:latin typeface="Bahnschrift" panose="020B0502040204020203" pitchFamily="34" charset="0"/>
            </a:endParaRPr>
          </a:p>
          <a:p>
            <a:pPr algn="ctr"/>
            <a:endParaRPr lang="es-CO" dirty="0">
              <a:latin typeface="Bahnschrift" panose="020B0502040204020203" pitchFamily="34" charset="0"/>
            </a:endParaRPr>
          </a:p>
        </p:txBody>
      </p:sp>
    </p:spTree>
    <p:extLst>
      <p:ext uri="{BB962C8B-B14F-4D97-AF65-F5344CB8AC3E}">
        <p14:creationId xmlns:p14="http://schemas.microsoft.com/office/powerpoint/2010/main" val="575896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616" y="2139702"/>
            <a:ext cx="6995120" cy="1011559"/>
          </a:xfrm>
        </p:spPr>
        <p:txBody>
          <a:bodyPr/>
          <a:lstStyle/>
          <a:p>
            <a:pPr marL="0" indent="0">
              <a:buNone/>
            </a:pPr>
            <a:r>
              <a:rPr lang="es-CO" b="1" dirty="0" smtClean="0">
                <a:solidFill>
                  <a:srgbClr val="B02226"/>
                </a:solidFill>
                <a:latin typeface="Bahnschrift" panose="020B0502040204020203" pitchFamily="34" charset="0"/>
              </a:rPr>
              <a:t>4. CONCLUSIONES </a:t>
            </a:r>
            <a:r>
              <a:rPr lang="es-CO" b="1" dirty="0">
                <a:solidFill>
                  <a:srgbClr val="B02226"/>
                </a:solidFill>
                <a:latin typeface="Bahnschrift" panose="020B0502040204020203" pitchFamily="34" charset="0"/>
              </a:rPr>
              <a:t>DE LA AUDIENCIA</a:t>
            </a:r>
            <a:endParaRPr lang="es-CO" dirty="0">
              <a:latin typeface="Bahnschrift" panose="020B0502040204020203" pitchFamily="34" charset="0"/>
            </a:endParaRPr>
          </a:p>
          <a:p>
            <a:endParaRPr lang="es-CO" dirty="0"/>
          </a:p>
        </p:txBody>
      </p:sp>
    </p:spTree>
    <p:extLst>
      <p:ext uri="{BB962C8B-B14F-4D97-AF65-F5344CB8AC3E}">
        <p14:creationId xmlns:p14="http://schemas.microsoft.com/office/powerpoint/2010/main" val="2839038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idx="4294967295"/>
          </p:nvPr>
        </p:nvSpPr>
        <p:spPr>
          <a:xfrm rot="10800000" flipV="1">
            <a:off x="323526" y="1635646"/>
            <a:ext cx="8352929" cy="2016224"/>
          </a:xfrm>
          <a:prstGeom prst="rect">
            <a:avLst/>
          </a:prstGeom>
        </p:spPr>
        <p:txBody>
          <a:bodyPr>
            <a:normAutofit/>
          </a:bodyPr>
          <a:lstStyle/>
          <a:p>
            <a:pPr algn="ctr" eaLnBrk="1" hangingPunct="1"/>
            <a:r>
              <a:rPr lang="es-CO" altLang="es-CO" sz="6000" dirty="0">
                <a:latin typeface="Andalus" pitchFamily="18" charset="-78"/>
                <a:cs typeface="Andalus" pitchFamily="18" charset="-78"/>
              </a:rPr>
              <a:t>MUCHAS GRACIAS…</a:t>
            </a:r>
          </a:p>
        </p:txBody>
      </p:sp>
    </p:spTree>
    <p:extLst>
      <p:ext uri="{BB962C8B-B14F-4D97-AF65-F5344CB8AC3E}">
        <p14:creationId xmlns:p14="http://schemas.microsoft.com/office/powerpoint/2010/main" val="207140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1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83517"/>
            <a:ext cx="8507288" cy="579711"/>
          </a:xfrm>
        </p:spPr>
        <p:txBody>
          <a:bodyPr>
            <a:normAutofit fontScale="90000"/>
          </a:bodyPr>
          <a:lstStyle/>
          <a:p>
            <a:pPr algn="r"/>
            <a:r>
              <a:rPr lang="es-CO" sz="2200" b="1" dirty="0" smtClean="0">
                <a:solidFill>
                  <a:schemeClr val="bg1"/>
                </a:solidFill>
                <a:latin typeface="Bahnschrift" panose="020B0502040204020203" pitchFamily="34" charset="0"/>
              </a:rPr>
              <a:t>1. INSTALACION </a:t>
            </a:r>
            <a:r>
              <a:rPr lang="es-CO" sz="2200" b="1" dirty="0">
                <a:solidFill>
                  <a:schemeClr val="bg1"/>
                </a:solidFill>
                <a:latin typeface="Bahnschrift" panose="020B0502040204020203" pitchFamily="34" charset="0"/>
              </a:rPr>
              <a:t>DE LA </a:t>
            </a:r>
            <a:r>
              <a:rPr lang="es-CO" sz="2200" b="1" dirty="0" smtClean="0">
                <a:solidFill>
                  <a:schemeClr val="bg1"/>
                </a:solidFill>
                <a:latin typeface="Bahnschrift" panose="020B0502040204020203" pitchFamily="34" charset="0"/>
              </a:rPr>
              <a:t>AUDIENCIA</a:t>
            </a:r>
            <a:br>
              <a:rPr lang="es-CO" sz="2200" b="1" dirty="0" smtClean="0">
                <a:solidFill>
                  <a:schemeClr val="bg1"/>
                </a:solidFill>
                <a:latin typeface="Bahnschrift" panose="020B0502040204020203" pitchFamily="34" charset="0"/>
              </a:rPr>
            </a:br>
            <a:r>
              <a:rPr lang="es-CO" sz="2200" b="1" dirty="0" smtClean="0">
                <a:solidFill>
                  <a:schemeClr val="bg1"/>
                </a:solidFill>
                <a:latin typeface="Bahnschrift" panose="020B0502040204020203" pitchFamily="34" charset="0"/>
              </a:rPr>
              <a:t> </a:t>
            </a:r>
            <a:r>
              <a:rPr lang="es-CO" sz="2200" b="1" dirty="0">
                <a:solidFill>
                  <a:schemeClr val="bg1"/>
                </a:solidFill>
                <a:latin typeface="Bahnschrift" panose="020B0502040204020203" pitchFamily="34" charset="0"/>
              </a:rPr>
              <a:t>DESCENTRALIZADA </a:t>
            </a:r>
            <a:r>
              <a:rPr lang="es-CO" dirty="0">
                <a:solidFill>
                  <a:schemeClr val="bg1"/>
                </a:solidFill>
              </a:rPr>
              <a:t/>
            </a:r>
            <a:br>
              <a:rPr lang="es-CO" dirty="0">
                <a:solidFill>
                  <a:schemeClr val="bg1"/>
                </a:solidFill>
              </a:rPr>
            </a:br>
            <a:endParaRPr lang="es-CO" dirty="0"/>
          </a:p>
        </p:txBody>
      </p:sp>
      <p:sp>
        <p:nvSpPr>
          <p:cNvPr id="11" name="7 CuadroTexto"/>
          <p:cNvSpPr txBox="1"/>
          <p:nvPr/>
        </p:nvSpPr>
        <p:spPr>
          <a:xfrm>
            <a:off x="1259632" y="2067694"/>
            <a:ext cx="6647974" cy="830997"/>
          </a:xfrm>
          <a:prstGeom prst="rect">
            <a:avLst/>
          </a:prstGeom>
          <a:noFill/>
        </p:spPr>
        <p:txBody>
          <a:bodyPr wrap="none" rtlCol="0">
            <a:spAutoFit/>
          </a:bodyPr>
          <a:lstStyle/>
          <a:p>
            <a:r>
              <a:rPr lang="es-ES" sz="2800" dirty="0">
                <a:latin typeface="Bahnschrift" panose="020B0502040204020203" pitchFamily="34" charset="0"/>
              </a:rPr>
              <a:t>JAIRO ANTONIO RODRÍGUEZ </a:t>
            </a:r>
            <a:r>
              <a:rPr lang="es-ES" sz="2800" dirty="0" err="1">
                <a:latin typeface="Bahnschrift" panose="020B0502040204020203" pitchFamily="34" charset="0"/>
              </a:rPr>
              <a:t>RODRÍGUEZ</a:t>
            </a:r>
            <a:endParaRPr lang="es-ES" sz="2800" dirty="0">
              <a:latin typeface="Bahnschrift" panose="020B0502040204020203" pitchFamily="34" charset="0"/>
            </a:endParaRPr>
          </a:p>
          <a:p>
            <a:pPr algn="ctr"/>
            <a:r>
              <a:rPr lang="es-ES" dirty="0" smtClean="0">
                <a:latin typeface="Bahnschrift" panose="020B0502040204020203" pitchFamily="34" charset="0"/>
              </a:rPr>
              <a:t>Decano Facultad de </a:t>
            </a:r>
            <a:r>
              <a:rPr lang="es-ES" smtClean="0">
                <a:latin typeface="Bahnschrift" panose="020B0502040204020203" pitchFamily="34" charset="0"/>
              </a:rPr>
              <a:t>Salud 2017-2019</a:t>
            </a:r>
            <a:endParaRPr lang="es-ES" dirty="0">
              <a:latin typeface="Bahnschrift" panose="020B0502040204020203" pitchFamily="34" charset="0"/>
            </a:endParaRPr>
          </a:p>
        </p:txBody>
      </p:sp>
    </p:spTree>
    <p:extLst>
      <p:ext uri="{BB962C8B-B14F-4D97-AF65-F5344CB8AC3E}">
        <p14:creationId xmlns:p14="http://schemas.microsoft.com/office/powerpoint/2010/main" val="3958616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07288" cy="857249"/>
          </a:xfrm>
        </p:spPr>
        <p:txBody>
          <a:bodyPr>
            <a:normAutofit/>
          </a:bodyPr>
          <a:lstStyle/>
          <a:p>
            <a:pPr algn="r"/>
            <a:r>
              <a:rPr lang="es-CO" sz="2000" b="1" dirty="0" smtClean="0">
                <a:solidFill>
                  <a:schemeClr val="bg1">
                    <a:lumMod val="95000"/>
                  </a:schemeClr>
                </a:solidFill>
                <a:latin typeface="Bahnschrift" panose="020B0502040204020203" pitchFamily="34" charset="0"/>
              </a:rPr>
              <a:t>EQUIPO FACULTAD DE SALUD</a:t>
            </a:r>
            <a:endParaRPr lang="es-CO" sz="2000" b="1" dirty="0">
              <a:solidFill>
                <a:schemeClr val="bg1">
                  <a:lumMod val="95000"/>
                </a:schemeClr>
              </a:solidFill>
              <a:latin typeface="Bahnschrift" panose="020B0502040204020203" pitchFamily="34" charset="0"/>
            </a:endParaRPr>
          </a:p>
        </p:txBody>
      </p:sp>
      <p:sp>
        <p:nvSpPr>
          <p:cNvPr id="3" name="Marcador de contenido 2"/>
          <p:cNvSpPr>
            <a:spLocks noGrp="1"/>
          </p:cNvSpPr>
          <p:nvPr>
            <p:ph sz="half" idx="2"/>
          </p:nvPr>
        </p:nvSpPr>
        <p:spPr>
          <a:xfrm>
            <a:off x="107504" y="1063228"/>
            <a:ext cx="4536504" cy="4080271"/>
          </a:xfrm>
        </p:spPr>
        <p:txBody>
          <a:bodyPr>
            <a:normAutofit/>
          </a:bodyPr>
          <a:lstStyle/>
          <a:p>
            <a:r>
              <a:rPr lang="es-CO" sz="1700" dirty="0" smtClean="0">
                <a:latin typeface="Bahnschrift" panose="020B0502040204020203" pitchFamily="34" charset="0"/>
              </a:rPr>
              <a:t>Dr. JAIRO ANTONIO RODRÍGUEZ </a:t>
            </a:r>
            <a:r>
              <a:rPr lang="es-CO" sz="1700" dirty="0" err="1" smtClean="0">
                <a:latin typeface="Bahnschrift" panose="020B0502040204020203" pitchFamily="34" charset="0"/>
              </a:rPr>
              <a:t>RODRÍGUEZ</a:t>
            </a:r>
            <a:endParaRPr lang="es-CO" sz="1700" dirty="0" smtClean="0">
              <a:latin typeface="Bahnschrift" panose="020B0502040204020203" pitchFamily="34" charset="0"/>
            </a:endParaRPr>
          </a:p>
          <a:p>
            <a:pPr marL="0" indent="0">
              <a:buNone/>
            </a:pPr>
            <a:r>
              <a:rPr lang="es-CO" sz="1700" dirty="0" smtClean="0">
                <a:latin typeface="Bahnschrift" panose="020B0502040204020203" pitchFamily="34" charset="0"/>
              </a:rPr>
              <a:t>         Decano</a:t>
            </a:r>
          </a:p>
          <a:p>
            <a:r>
              <a:rPr lang="es-CO" sz="1700" dirty="0" smtClean="0">
                <a:latin typeface="Bahnschrift" panose="020B0502040204020203" pitchFamily="34" charset="0"/>
              </a:rPr>
              <a:t>LINA MARIA VILLEGAS CALDERÓN</a:t>
            </a:r>
          </a:p>
          <a:p>
            <a:pPr marL="0" indent="0">
              <a:buNone/>
            </a:pPr>
            <a:r>
              <a:rPr lang="es-CO" sz="1700" dirty="0" smtClean="0">
                <a:latin typeface="Bahnschrift" panose="020B0502040204020203" pitchFamily="34" charset="0"/>
              </a:rPr>
              <a:t>          Secretaria Académica</a:t>
            </a:r>
          </a:p>
          <a:p>
            <a:r>
              <a:rPr lang="es-CO" sz="1700" dirty="0" smtClean="0">
                <a:latin typeface="Bahnschrift" panose="020B0502040204020203" pitchFamily="34" charset="0"/>
              </a:rPr>
              <a:t>YENNY LILIANA ANDRADE VILLARRAGA</a:t>
            </a:r>
          </a:p>
          <a:p>
            <a:pPr marL="0" indent="0">
              <a:buNone/>
            </a:pPr>
            <a:r>
              <a:rPr lang="es-CO" sz="1700" dirty="0" smtClean="0">
                <a:latin typeface="Bahnschrift" panose="020B0502040204020203" pitchFamily="34" charset="0"/>
              </a:rPr>
              <a:t>          Secretaria Administrativa </a:t>
            </a:r>
          </a:p>
          <a:p>
            <a:r>
              <a:rPr lang="es-CO" sz="1700" dirty="0" smtClean="0">
                <a:latin typeface="Bahnschrift" panose="020B0502040204020203" pitchFamily="34" charset="0"/>
              </a:rPr>
              <a:t>MARIA NELFY LEÓN MEDINA</a:t>
            </a:r>
          </a:p>
          <a:p>
            <a:r>
              <a:rPr lang="es-CO" sz="1700" dirty="0" smtClean="0">
                <a:latin typeface="Bahnschrift" panose="020B0502040204020203" pitchFamily="34" charset="0"/>
              </a:rPr>
              <a:t>Secretaria de Decanatura</a:t>
            </a:r>
          </a:p>
          <a:p>
            <a:pPr marL="0" indent="0">
              <a:buNone/>
            </a:pPr>
            <a:endParaRPr lang="es-CO" sz="2000" dirty="0" smtClean="0">
              <a:latin typeface="Bahnschrift" panose="020B0502040204020203" pitchFamily="34" charset="0"/>
            </a:endParaRPr>
          </a:p>
          <a:p>
            <a:pPr marL="0" indent="0">
              <a:buNone/>
            </a:pPr>
            <a:endParaRPr lang="es-CO" sz="2000" dirty="0" smtClean="0">
              <a:latin typeface="Bahnschrift" panose="020B0502040204020203" pitchFamily="34" charset="0"/>
            </a:endParaRPr>
          </a:p>
          <a:p>
            <a:pPr marL="0" indent="0">
              <a:buNone/>
            </a:pPr>
            <a:endParaRPr lang="es-CO" sz="2000" dirty="0" smtClean="0">
              <a:latin typeface="Bahnschrift" panose="020B0502040204020203" pitchFamily="34" charset="0"/>
            </a:endParaRPr>
          </a:p>
          <a:p>
            <a:endParaRPr lang="es-CO" sz="2000" dirty="0" smtClean="0">
              <a:latin typeface="Bahnschrift" panose="020B0502040204020203" pitchFamily="34" charset="0"/>
            </a:endParaRPr>
          </a:p>
          <a:p>
            <a:pPr marL="0" indent="0">
              <a:buNone/>
            </a:pPr>
            <a:endParaRPr lang="es-CO" dirty="0"/>
          </a:p>
        </p:txBody>
      </p:sp>
      <p:sp>
        <p:nvSpPr>
          <p:cNvPr id="6" name="Marcador de contenido 5"/>
          <p:cNvSpPr>
            <a:spLocks noGrp="1"/>
          </p:cNvSpPr>
          <p:nvPr>
            <p:ph sz="quarter" idx="4"/>
          </p:nvPr>
        </p:nvSpPr>
        <p:spPr>
          <a:xfrm>
            <a:off x="4644008" y="915565"/>
            <a:ext cx="4176464" cy="4032448"/>
          </a:xfrm>
        </p:spPr>
        <p:txBody>
          <a:bodyPr>
            <a:normAutofit lnSpcReduction="10000"/>
          </a:bodyPr>
          <a:lstStyle/>
          <a:p>
            <a:r>
              <a:rPr lang="es-CO" sz="1600" dirty="0" smtClean="0">
                <a:latin typeface="Bahnschrift" panose="020B0502040204020203" pitchFamily="34" charset="0"/>
              </a:rPr>
              <a:t>CHRISTIAN </a:t>
            </a:r>
            <a:r>
              <a:rPr lang="es-CO" sz="1600" dirty="0">
                <a:latin typeface="Bahnschrift" panose="020B0502040204020203" pitchFamily="34" charset="0"/>
              </a:rPr>
              <a:t>ERNESTO </a:t>
            </a:r>
            <a:r>
              <a:rPr lang="es-CO" sz="1600" dirty="0" smtClean="0">
                <a:latin typeface="Bahnschrift" panose="020B0502040204020203" pitchFamily="34" charset="0"/>
              </a:rPr>
              <a:t>MELGAR BURBANO</a:t>
            </a:r>
            <a:endParaRPr lang="es-CO" sz="1600" dirty="0">
              <a:latin typeface="Bahnschrift" panose="020B0502040204020203" pitchFamily="34" charset="0"/>
            </a:endParaRPr>
          </a:p>
          <a:p>
            <a:pPr marL="0" indent="0">
              <a:buNone/>
            </a:pPr>
            <a:r>
              <a:rPr lang="es-CO" sz="1600" dirty="0">
                <a:latin typeface="Bahnschrift" panose="020B0502040204020203" pitchFamily="34" charset="0"/>
              </a:rPr>
              <a:t>         Jefe Programa de Medicina</a:t>
            </a:r>
          </a:p>
          <a:p>
            <a:r>
              <a:rPr lang="es-CO" sz="1600" dirty="0">
                <a:latin typeface="Bahnschrift" panose="020B0502040204020203" pitchFamily="34" charset="0"/>
              </a:rPr>
              <a:t>DIANA MERCEDES </a:t>
            </a:r>
            <a:r>
              <a:rPr lang="es-CO" sz="1600" dirty="0" smtClean="0">
                <a:latin typeface="Bahnschrift" panose="020B0502040204020203" pitchFamily="34" charset="0"/>
              </a:rPr>
              <a:t>CASTAÑEDA </a:t>
            </a:r>
            <a:r>
              <a:rPr lang="es-CO" sz="1600" dirty="0">
                <a:latin typeface="Bahnschrift" panose="020B0502040204020203" pitchFamily="34" charset="0"/>
              </a:rPr>
              <a:t>UVAJOA</a:t>
            </a:r>
          </a:p>
          <a:p>
            <a:pPr marL="0" indent="0">
              <a:buNone/>
            </a:pPr>
            <a:r>
              <a:rPr lang="es-CO" sz="1600" dirty="0">
                <a:latin typeface="Bahnschrift" panose="020B0502040204020203" pitchFamily="34" charset="0"/>
              </a:rPr>
              <a:t>          Jefe </a:t>
            </a:r>
            <a:r>
              <a:rPr lang="es-CO" sz="1600" dirty="0" smtClean="0">
                <a:latin typeface="Bahnschrift" panose="020B0502040204020203" pitchFamily="34" charset="0"/>
              </a:rPr>
              <a:t>Dpto. </a:t>
            </a:r>
            <a:r>
              <a:rPr lang="es-CO" sz="1600" dirty="0">
                <a:latin typeface="Bahnschrift" panose="020B0502040204020203" pitchFamily="34" charset="0"/>
              </a:rPr>
              <a:t>Ciencias </a:t>
            </a:r>
            <a:r>
              <a:rPr lang="es-CO" sz="1600" dirty="0" smtClean="0">
                <a:latin typeface="Bahnschrift" panose="020B0502040204020203" pitchFamily="34" charset="0"/>
              </a:rPr>
              <a:t>Básicas</a:t>
            </a:r>
            <a:endParaRPr lang="es-CO" sz="1600" dirty="0">
              <a:latin typeface="Bahnschrift" panose="020B0502040204020203" pitchFamily="34" charset="0"/>
            </a:endParaRPr>
          </a:p>
          <a:p>
            <a:r>
              <a:rPr lang="es-CO" sz="1600" dirty="0" smtClean="0">
                <a:latin typeface="Bahnschrift" panose="020B0502040204020203" pitchFamily="34" charset="0"/>
              </a:rPr>
              <a:t>LUIS </a:t>
            </a:r>
            <a:r>
              <a:rPr lang="es-CO" sz="1600" dirty="0">
                <a:latin typeface="Bahnschrift" panose="020B0502040204020203" pitchFamily="34" charset="0"/>
              </a:rPr>
              <a:t>ARTURO ROJAS CHARRY</a:t>
            </a:r>
          </a:p>
          <a:p>
            <a:pPr marL="0" indent="0">
              <a:buNone/>
            </a:pPr>
            <a:r>
              <a:rPr lang="es-CO" sz="1600" dirty="0">
                <a:latin typeface="Bahnschrift" panose="020B0502040204020203" pitchFamily="34" charset="0"/>
              </a:rPr>
              <a:t>          Jefe Dpto. Ciencias </a:t>
            </a:r>
            <a:r>
              <a:rPr lang="es-CO" sz="1600" dirty="0" smtClean="0">
                <a:latin typeface="Bahnschrift" panose="020B0502040204020203" pitchFamily="34" charset="0"/>
              </a:rPr>
              <a:t>Clínicas</a:t>
            </a:r>
            <a:endParaRPr lang="es-CO" sz="1600" dirty="0">
              <a:latin typeface="Bahnschrift" panose="020B0502040204020203" pitchFamily="34" charset="0"/>
            </a:endParaRPr>
          </a:p>
          <a:p>
            <a:r>
              <a:rPr lang="es-CO" sz="1600" dirty="0" smtClean="0">
                <a:latin typeface="Bahnschrift" panose="020B0502040204020203" pitchFamily="34" charset="0"/>
              </a:rPr>
              <a:t>ESPERANZA </a:t>
            </a:r>
            <a:r>
              <a:rPr lang="es-CO" sz="1600" dirty="0">
                <a:latin typeface="Bahnschrift" panose="020B0502040204020203" pitchFamily="34" charset="0"/>
              </a:rPr>
              <a:t>DEL NIÑO DE </a:t>
            </a:r>
            <a:r>
              <a:rPr lang="es-CO" sz="1600" dirty="0" smtClean="0">
                <a:latin typeface="Bahnschrift" panose="020B0502040204020203" pitchFamily="34" charset="0"/>
              </a:rPr>
              <a:t>JESÚS </a:t>
            </a:r>
            <a:r>
              <a:rPr lang="es-CO" sz="1600" dirty="0">
                <a:latin typeface="Bahnschrift" panose="020B0502040204020203" pitchFamily="34" charset="0"/>
              </a:rPr>
              <a:t>CABRERA </a:t>
            </a:r>
            <a:r>
              <a:rPr lang="es-CO" sz="1600" dirty="0" smtClean="0">
                <a:latin typeface="Bahnschrift" panose="020B0502040204020203" pitchFamily="34" charset="0"/>
              </a:rPr>
              <a:t>DÍAZ</a:t>
            </a:r>
            <a:endParaRPr lang="es-CO" sz="1600" dirty="0">
              <a:latin typeface="Bahnschrift" panose="020B0502040204020203" pitchFamily="34" charset="0"/>
            </a:endParaRPr>
          </a:p>
          <a:p>
            <a:pPr marL="0" indent="0">
              <a:buNone/>
            </a:pPr>
            <a:r>
              <a:rPr lang="es-CO" sz="1600" dirty="0">
                <a:latin typeface="Bahnschrift" panose="020B0502040204020203" pitchFamily="34" charset="0"/>
              </a:rPr>
              <a:t>          Jefe Dpto. </a:t>
            </a:r>
            <a:r>
              <a:rPr lang="es-CO" sz="1600" dirty="0" smtClean="0">
                <a:latin typeface="Bahnschrift" panose="020B0502040204020203" pitchFamily="34" charset="0"/>
              </a:rPr>
              <a:t> de Salud Pública</a:t>
            </a:r>
            <a:endParaRPr lang="es-CO" sz="1600" dirty="0">
              <a:latin typeface="Bahnschrift" panose="020B0502040204020203" pitchFamily="34" charset="0"/>
            </a:endParaRPr>
          </a:p>
          <a:p>
            <a:r>
              <a:rPr lang="es-CO" sz="1600" dirty="0" smtClean="0">
                <a:latin typeface="Bahnschrift" panose="020B0502040204020203" pitchFamily="34" charset="0"/>
              </a:rPr>
              <a:t>BRAYAN </a:t>
            </a:r>
            <a:r>
              <a:rPr lang="es-CO" sz="1600" dirty="0">
                <a:latin typeface="Bahnschrift" panose="020B0502040204020203" pitchFamily="34" charset="0"/>
              </a:rPr>
              <a:t>ANDRADE </a:t>
            </a:r>
            <a:r>
              <a:rPr lang="es-CO" sz="1600" dirty="0" smtClean="0">
                <a:latin typeface="Bahnschrift" panose="020B0502040204020203" pitchFamily="34" charset="0"/>
              </a:rPr>
              <a:t>MÉNDEZ</a:t>
            </a:r>
            <a:endParaRPr lang="es-CO" sz="1600" dirty="0">
              <a:latin typeface="Bahnschrift" panose="020B0502040204020203" pitchFamily="34" charset="0"/>
            </a:endParaRPr>
          </a:p>
          <a:p>
            <a:pPr marL="0" indent="0">
              <a:buNone/>
            </a:pPr>
            <a:r>
              <a:rPr lang="es-CO" sz="1600" dirty="0">
                <a:latin typeface="Bahnschrift" panose="020B0502040204020203" pitchFamily="34" charset="0"/>
              </a:rPr>
              <a:t>        </a:t>
            </a:r>
            <a:r>
              <a:rPr lang="es-CO" sz="1600" dirty="0" smtClean="0">
                <a:latin typeface="Bahnschrift" panose="020B0502040204020203" pitchFamily="34" charset="0"/>
              </a:rPr>
              <a:t> Jefe </a:t>
            </a:r>
            <a:r>
              <a:rPr lang="es-CO" sz="1600" dirty="0">
                <a:latin typeface="Bahnschrift" panose="020B0502040204020203" pitchFamily="34" charset="0"/>
              </a:rPr>
              <a:t>Programa de Enfermería</a:t>
            </a:r>
          </a:p>
          <a:p>
            <a:r>
              <a:rPr lang="es-CO" sz="1600" dirty="0">
                <a:latin typeface="Bahnschrift" panose="020B0502040204020203" pitchFamily="34" charset="0"/>
              </a:rPr>
              <a:t>ELSA CHACON CUELLAR</a:t>
            </a:r>
          </a:p>
          <a:p>
            <a:pPr marL="0" indent="0">
              <a:buNone/>
            </a:pPr>
            <a:r>
              <a:rPr lang="es-CO" sz="1600" dirty="0" smtClean="0">
                <a:latin typeface="Bahnschrift" panose="020B0502040204020203" pitchFamily="34" charset="0"/>
              </a:rPr>
              <a:t>          Jefe </a:t>
            </a:r>
            <a:r>
              <a:rPr lang="es-CO" sz="1600" dirty="0">
                <a:latin typeface="Bahnschrift" panose="020B0502040204020203" pitchFamily="34" charset="0"/>
              </a:rPr>
              <a:t>Dpto</a:t>
            </a:r>
            <a:r>
              <a:rPr lang="es-CO" sz="1600" dirty="0" smtClean="0">
                <a:latin typeface="Bahnschrift" panose="020B0502040204020203" pitchFamily="34" charset="0"/>
              </a:rPr>
              <a:t>. de </a:t>
            </a:r>
            <a:r>
              <a:rPr lang="es-CO" sz="1600" dirty="0">
                <a:latin typeface="Bahnschrift" panose="020B0502040204020203" pitchFamily="34" charset="0"/>
              </a:rPr>
              <a:t>Enfermería </a:t>
            </a:r>
            <a:endParaRPr lang="es-CO" sz="1600" dirty="0" smtClean="0">
              <a:latin typeface="Bahnschrift" panose="020B0502040204020203" pitchFamily="34" charset="0"/>
            </a:endParaRPr>
          </a:p>
          <a:p>
            <a:pPr marL="0" indent="0">
              <a:buNone/>
            </a:pPr>
            <a:endParaRPr lang="es-CO" sz="1600" dirty="0">
              <a:latin typeface="Bahnschrift" panose="020B0502040204020203" pitchFamily="34" charset="0"/>
            </a:endParaRPr>
          </a:p>
          <a:p>
            <a:pPr marL="0" indent="0">
              <a:buNone/>
            </a:pPr>
            <a:endParaRPr lang="es-CO" sz="1600" dirty="0" smtClean="0">
              <a:latin typeface="Bahnschrift" panose="020B0502040204020203" pitchFamily="34" charset="0"/>
            </a:endParaRPr>
          </a:p>
          <a:p>
            <a:pPr marL="0" indent="0">
              <a:buNone/>
            </a:pPr>
            <a:endParaRPr lang="es-CO" sz="1600" dirty="0">
              <a:latin typeface="Bahnschrift" panose="020B0502040204020203" pitchFamily="34" charset="0"/>
            </a:endParaRPr>
          </a:p>
          <a:p>
            <a:pPr marL="0" indent="0">
              <a:buNone/>
            </a:pPr>
            <a:endParaRPr lang="es-CO" sz="1600" dirty="0" smtClean="0">
              <a:latin typeface="Bahnschrift" panose="020B0502040204020203" pitchFamily="34" charset="0"/>
            </a:endParaRPr>
          </a:p>
          <a:p>
            <a:pPr marL="0" indent="0">
              <a:buNone/>
            </a:pPr>
            <a:endParaRPr lang="es-CO" sz="1600" dirty="0">
              <a:latin typeface="Bahnschrift" panose="020B0502040204020203" pitchFamily="34" charset="0"/>
            </a:endParaRPr>
          </a:p>
          <a:p>
            <a:endParaRPr lang="es-CO" sz="1600" dirty="0" smtClean="0">
              <a:latin typeface="Bahnschrift" panose="020B0502040204020203" pitchFamily="34" charset="0"/>
            </a:endParaRPr>
          </a:p>
          <a:p>
            <a:endParaRPr lang="es-CO" sz="1600" dirty="0">
              <a:latin typeface="Bahnschrift" panose="020B0502040204020203" pitchFamily="34" charset="0"/>
            </a:endParaRPr>
          </a:p>
        </p:txBody>
      </p:sp>
    </p:spTree>
    <p:extLst>
      <p:ext uri="{BB962C8B-B14F-4D97-AF65-F5344CB8AC3E}">
        <p14:creationId xmlns:p14="http://schemas.microsoft.com/office/powerpoint/2010/main" val="1472698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507288" cy="857250"/>
          </a:xfrm>
        </p:spPr>
        <p:txBody>
          <a:bodyPr>
            <a:normAutofit/>
          </a:bodyPr>
          <a:lstStyle/>
          <a:p>
            <a:pPr algn="r"/>
            <a:r>
              <a:rPr lang="es-CO" sz="2000" b="1" dirty="0" smtClean="0">
                <a:solidFill>
                  <a:schemeClr val="bg1">
                    <a:lumMod val="95000"/>
                  </a:schemeClr>
                </a:solidFill>
                <a:latin typeface="Bahnschrift" panose="020B0502040204020203" pitchFamily="34" charset="0"/>
              </a:rPr>
              <a:t>COORDINADORES</a:t>
            </a:r>
            <a:r>
              <a:rPr lang="es-CO" sz="1800" b="1" dirty="0" smtClean="0">
                <a:solidFill>
                  <a:schemeClr val="bg1">
                    <a:lumMod val="95000"/>
                  </a:schemeClr>
                </a:solidFill>
                <a:latin typeface="Bahnschrift" panose="020B0502040204020203" pitchFamily="34" charset="0"/>
              </a:rPr>
              <a:t> </a:t>
            </a:r>
            <a:endParaRPr lang="es-CO" sz="1800" b="1" dirty="0">
              <a:solidFill>
                <a:schemeClr val="bg1">
                  <a:lumMod val="95000"/>
                </a:schemeClr>
              </a:solidFill>
              <a:latin typeface="Bahnschrift" panose="020B0502040204020203" pitchFamily="34" charset="0"/>
            </a:endParaRPr>
          </a:p>
        </p:txBody>
      </p:sp>
      <p:sp>
        <p:nvSpPr>
          <p:cNvPr id="4" name="Marcador de contenido 3"/>
          <p:cNvSpPr>
            <a:spLocks noGrp="1"/>
          </p:cNvSpPr>
          <p:nvPr>
            <p:ph sz="half" idx="1"/>
          </p:nvPr>
        </p:nvSpPr>
        <p:spPr>
          <a:xfrm>
            <a:off x="457200" y="900112"/>
            <a:ext cx="4038600" cy="3759869"/>
          </a:xfrm>
        </p:spPr>
        <p:txBody>
          <a:bodyPr>
            <a:normAutofit fontScale="55000" lnSpcReduction="20000"/>
          </a:bodyPr>
          <a:lstStyle/>
          <a:p>
            <a:pPr marL="0" indent="0">
              <a:buNone/>
            </a:pPr>
            <a:endParaRPr lang="es-CO" dirty="0">
              <a:latin typeface="Bahnschrift" panose="020B0502040204020203" pitchFamily="34" charset="0"/>
            </a:endParaRPr>
          </a:p>
          <a:p>
            <a:pPr marL="0" indent="0">
              <a:buNone/>
            </a:pPr>
            <a:endParaRPr lang="es-CO" sz="2900" dirty="0">
              <a:latin typeface="Bahnschrift" panose="020B0502040204020203" pitchFamily="34" charset="0"/>
            </a:endParaRPr>
          </a:p>
        </p:txBody>
      </p:sp>
      <p:sp>
        <p:nvSpPr>
          <p:cNvPr id="5" name="Marcador de contenido 4"/>
          <p:cNvSpPr>
            <a:spLocks noGrp="1"/>
          </p:cNvSpPr>
          <p:nvPr>
            <p:ph sz="half" idx="2"/>
          </p:nvPr>
        </p:nvSpPr>
        <p:spPr>
          <a:xfrm>
            <a:off x="4648200" y="1063229"/>
            <a:ext cx="4038600" cy="3596752"/>
          </a:xfrm>
        </p:spPr>
        <p:txBody>
          <a:bodyPr>
            <a:normAutofit fontScale="55000" lnSpcReduction="20000"/>
          </a:bodyPr>
          <a:lstStyle/>
          <a:p>
            <a:r>
              <a:rPr lang="es-CO" dirty="0">
                <a:latin typeface="Bahnschrift" panose="020B0502040204020203" pitchFamily="34" charset="0"/>
              </a:rPr>
              <a:t>CARLOS FERNANDO </a:t>
            </a:r>
            <a:r>
              <a:rPr lang="es-CO" dirty="0" smtClean="0">
                <a:latin typeface="Bahnschrift" panose="020B0502040204020203" pitchFamily="34" charset="0"/>
              </a:rPr>
              <a:t>NARVÁEZ </a:t>
            </a:r>
            <a:r>
              <a:rPr lang="es-CO" dirty="0">
                <a:latin typeface="Bahnschrift" panose="020B0502040204020203" pitchFamily="34" charset="0"/>
              </a:rPr>
              <a:t>ROJAS</a:t>
            </a:r>
          </a:p>
          <a:p>
            <a:pPr marL="0" indent="0">
              <a:buNone/>
            </a:pPr>
            <a:r>
              <a:rPr lang="es-CO" dirty="0">
                <a:latin typeface="Bahnschrift" panose="020B0502040204020203" pitchFamily="34" charset="0"/>
              </a:rPr>
              <a:t>           Coordinador de Investigaciones</a:t>
            </a:r>
          </a:p>
          <a:p>
            <a:r>
              <a:rPr lang="es-CO" dirty="0">
                <a:latin typeface="Bahnschrift" panose="020B0502040204020203" pitchFamily="34" charset="0"/>
              </a:rPr>
              <a:t>HENRY JAVIER </a:t>
            </a:r>
            <a:r>
              <a:rPr lang="es-CO" dirty="0" smtClean="0">
                <a:latin typeface="Bahnschrift" panose="020B0502040204020203" pitchFamily="34" charset="0"/>
              </a:rPr>
              <a:t>GUTIÉRREZ </a:t>
            </a:r>
            <a:r>
              <a:rPr lang="es-CO" dirty="0">
                <a:latin typeface="Bahnschrift" panose="020B0502040204020203" pitchFamily="34" charset="0"/>
              </a:rPr>
              <a:t>ACHURY</a:t>
            </a:r>
          </a:p>
          <a:p>
            <a:pPr marL="0" indent="0">
              <a:buNone/>
            </a:pPr>
            <a:r>
              <a:rPr lang="es-CO" dirty="0">
                <a:latin typeface="Bahnschrift" panose="020B0502040204020203" pitchFamily="34" charset="0"/>
              </a:rPr>
              <a:t>           Coordinador de Proyección Social</a:t>
            </a:r>
          </a:p>
          <a:p>
            <a:r>
              <a:rPr lang="es-CO" dirty="0" smtClean="0">
                <a:latin typeface="Bahnschrift" panose="020B0502040204020203" pitchFamily="34" charset="0"/>
              </a:rPr>
              <a:t>MARTHA ROCÍO VEGA </a:t>
            </a:r>
            <a:r>
              <a:rPr lang="es-CO" dirty="0" err="1" smtClean="0">
                <a:latin typeface="Bahnschrift" panose="020B0502040204020203" pitchFamily="34" charset="0"/>
              </a:rPr>
              <a:t>VEGA</a:t>
            </a:r>
            <a:endParaRPr lang="es-CO" dirty="0">
              <a:latin typeface="Bahnschrift" panose="020B0502040204020203" pitchFamily="34" charset="0"/>
            </a:endParaRPr>
          </a:p>
          <a:p>
            <a:pPr marL="0" indent="0">
              <a:buNone/>
            </a:pPr>
            <a:r>
              <a:rPr lang="es-CO" dirty="0">
                <a:latin typeface="Bahnschrift" panose="020B0502040204020203" pitchFamily="34" charset="0"/>
              </a:rPr>
              <a:t>          </a:t>
            </a:r>
            <a:r>
              <a:rPr lang="es-CO" dirty="0" smtClean="0">
                <a:latin typeface="Bahnschrift" panose="020B0502040204020203" pitchFamily="34" charset="0"/>
              </a:rPr>
              <a:t>Coordinador </a:t>
            </a:r>
            <a:r>
              <a:rPr lang="es-CO" dirty="0">
                <a:latin typeface="Bahnschrift" panose="020B0502040204020203" pitchFamily="34" charset="0"/>
              </a:rPr>
              <a:t>de </a:t>
            </a:r>
            <a:r>
              <a:rPr lang="es-CO" dirty="0" smtClean="0">
                <a:latin typeface="Bahnschrift" panose="020B0502040204020203" pitchFamily="34" charset="0"/>
              </a:rPr>
              <a:t>Posgrados </a:t>
            </a:r>
            <a:r>
              <a:rPr lang="es-CO" dirty="0">
                <a:latin typeface="Bahnschrift" panose="020B0502040204020203" pitchFamily="34" charset="0"/>
              </a:rPr>
              <a:t>Clínicos</a:t>
            </a:r>
          </a:p>
          <a:p>
            <a:r>
              <a:rPr lang="es-CO" dirty="0">
                <a:latin typeface="Bahnschrift" panose="020B0502040204020203" pitchFamily="34" charset="0"/>
              </a:rPr>
              <a:t>DOLLY  ARIAS TORRES</a:t>
            </a:r>
          </a:p>
          <a:p>
            <a:pPr marL="0" indent="0">
              <a:buNone/>
            </a:pPr>
            <a:r>
              <a:rPr lang="es-CO" dirty="0">
                <a:latin typeface="Bahnschrift" panose="020B0502040204020203" pitchFamily="34" charset="0"/>
              </a:rPr>
              <a:t>         Coordinadora del Doctorado en </a:t>
            </a:r>
          </a:p>
          <a:p>
            <a:pPr marL="0" indent="0">
              <a:buNone/>
            </a:pPr>
            <a:r>
              <a:rPr lang="es-CO" dirty="0">
                <a:latin typeface="Bahnschrift" panose="020B0502040204020203" pitchFamily="34" charset="0"/>
              </a:rPr>
              <a:t>         Ciencias de la Salud</a:t>
            </a:r>
          </a:p>
          <a:p>
            <a:r>
              <a:rPr lang="es-CO" dirty="0">
                <a:latin typeface="Bahnschrift" panose="020B0502040204020203" pitchFamily="34" charset="0"/>
              </a:rPr>
              <a:t>DOLLY CASTRO BETANCOURT</a:t>
            </a:r>
          </a:p>
          <a:p>
            <a:pPr marL="0" indent="0">
              <a:buNone/>
            </a:pPr>
            <a:r>
              <a:rPr lang="es-CO" dirty="0">
                <a:latin typeface="Bahnschrift" panose="020B0502040204020203" pitchFamily="34" charset="0"/>
              </a:rPr>
              <a:t>         Coordinadora </a:t>
            </a:r>
            <a:r>
              <a:rPr lang="es-CO" dirty="0" smtClean="0">
                <a:latin typeface="Bahnschrift" panose="020B0502040204020203" pitchFamily="34" charset="0"/>
              </a:rPr>
              <a:t>de </a:t>
            </a:r>
            <a:r>
              <a:rPr lang="es-CO" dirty="0">
                <a:latin typeface="Bahnschrift" panose="020B0502040204020203" pitchFamily="34" charset="0"/>
              </a:rPr>
              <a:t>Especialización y </a:t>
            </a:r>
            <a:endParaRPr lang="es-CO" dirty="0" smtClean="0">
              <a:latin typeface="Bahnschrift" panose="020B0502040204020203" pitchFamily="34" charset="0"/>
            </a:endParaRPr>
          </a:p>
          <a:p>
            <a:pPr marL="0" indent="0">
              <a:buNone/>
            </a:pPr>
            <a:r>
              <a:rPr lang="es-CO" dirty="0">
                <a:latin typeface="Bahnschrift" panose="020B0502040204020203" pitchFamily="34" charset="0"/>
              </a:rPr>
              <a:t> </a:t>
            </a:r>
            <a:r>
              <a:rPr lang="es-CO" dirty="0" smtClean="0">
                <a:latin typeface="Bahnschrift" panose="020B0502040204020203" pitchFamily="34" charset="0"/>
              </a:rPr>
              <a:t>        Maestría </a:t>
            </a:r>
            <a:r>
              <a:rPr lang="es-CO" dirty="0">
                <a:latin typeface="Bahnschrift" panose="020B0502040204020203" pitchFamily="34" charset="0"/>
              </a:rPr>
              <a:t>en Epidemiología</a:t>
            </a:r>
          </a:p>
          <a:p>
            <a:r>
              <a:rPr lang="es-CO" dirty="0">
                <a:latin typeface="Bahnschrift" panose="020B0502040204020203" pitchFamily="34" charset="0"/>
              </a:rPr>
              <a:t>ALBA </a:t>
            </a:r>
            <a:r>
              <a:rPr lang="es-CO" dirty="0" smtClean="0">
                <a:latin typeface="Bahnschrift" panose="020B0502040204020203" pitchFamily="34" charset="0"/>
              </a:rPr>
              <a:t>ROCÍO </a:t>
            </a:r>
            <a:r>
              <a:rPr lang="es-CO" dirty="0">
                <a:latin typeface="Bahnschrift" panose="020B0502040204020203" pitchFamily="34" charset="0"/>
              </a:rPr>
              <a:t>VALENCIA VALDERRAMA</a:t>
            </a:r>
          </a:p>
          <a:p>
            <a:pPr marL="0" indent="0">
              <a:buNone/>
            </a:pPr>
            <a:r>
              <a:rPr lang="es-CO" dirty="0">
                <a:latin typeface="Bahnschrift" panose="020B0502040204020203" pitchFamily="34" charset="0"/>
              </a:rPr>
              <a:t>          Coordinadora de Laboratorios</a:t>
            </a:r>
          </a:p>
          <a:p>
            <a:endParaRPr lang="es-CO"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1419622"/>
            <a:ext cx="3808289" cy="2538859"/>
          </a:xfrm>
          <a:prstGeom prst="rect">
            <a:avLst/>
          </a:prstGeom>
          <a:solidFill>
            <a:srgbClr val="943634"/>
          </a:solidFill>
          <a:ln w="88900" cap="sq" cmpd="thickThin">
            <a:solidFill>
              <a:srgbClr val="943634"/>
            </a:solidFill>
            <a:prstDash val="solid"/>
            <a:miter lim="800000"/>
          </a:ln>
          <a:effectLst>
            <a:innerShdw blurRad="76200">
              <a:srgbClr val="000000"/>
            </a:innerShdw>
          </a:effectLst>
        </p:spPr>
      </p:pic>
    </p:spTree>
    <p:extLst>
      <p:ext uri="{BB962C8B-B14F-4D97-AF65-F5344CB8AC3E}">
        <p14:creationId xmlns:p14="http://schemas.microsoft.com/office/powerpoint/2010/main" val="3659575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395536" y="2355726"/>
            <a:ext cx="8229600" cy="857250"/>
          </a:xfrm>
        </p:spPr>
        <p:txBody>
          <a:bodyPr>
            <a:normAutofit fontScale="90000"/>
          </a:bodyPr>
          <a:lstStyle/>
          <a:p>
            <a:r>
              <a:rPr lang="es-CO" sz="3600" b="1" dirty="0">
                <a:solidFill>
                  <a:srgbClr val="B02226"/>
                </a:solidFill>
                <a:latin typeface="Bahnschrift" panose="020B0502040204020203" pitchFamily="34" charset="0"/>
              </a:rPr>
              <a:t>2. PRESENTACIÓN DEL INFORME DE GESTIÓN DE LA FACULTAD AÑO 2018</a:t>
            </a:r>
            <a:r>
              <a:rPr lang="es-CO" dirty="0"/>
              <a:t/>
            </a:r>
            <a:br>
              <a:rPr lang="es-CO" dirty="0"/>
            </a:br>
            <a:endParaRPr lang="es-CO" dirty="0"/>
          </a:p>
        </p:txBody>
      </p:sp>
    </p:spTree>
    <p:extLst>
      <p:ext uri="{BB962C8B-B14F-4D97-AF65-F5344CB8AC3E}">
        <p14:creationId xmlns:p14="http://schemas.microsoft.com/office/powerpoint/2010/main" val="779936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0"/>
            <a:ext cx="8280920" cy="843557"/>
          </a:xfrm>
        </p:spPr>
        <p:txBody>
          <a:bodyPr>
            <a:normAutofit fontScale="90000"/>
          </a:bodyPr>
          <a:lstStyle/>
          <a:p>
            <a:pPr algn="r"/>
            <a:r>
              <a:rPr lang="es-CO" sz="2000" dirty="0" smtClean="0">
                <a:solidFill>
                  <a:schemeClr val="bg1"/>
                </a:solidFill>
                <a:latin typeface="Bahnschrift" panose="020B0502040204020203" pitchFamily="34" charset="0"/>
              </a:rPr>
              <a:t/>
            </a:r>
            <a:br>
              <a:rPr lang="es-CO" sz="2000" dirty="0" smtClean="0">
                <a:solidFill>
                  <a:schemeClr val="bg1"/>
                </a:solidFill>
                <a:latin typeface="Bahnschrift" panose="020B0502040204020203" pitchFamily="34" charset="0"/>
              </a:rPr>
            </a:br>
            <a:r>
              <a:rPr lang="es-CO" sz="2200" b="1" dirty="0" smtClean="0">
                <a:solidFill>
                  <a:schemeClr val="bg1"/>
                </a:solidFill>
                <a:latin typeface="Bahnschrift" panose="020B0502040204020203" pitchFamily="34" charset="0"/>
              </a:rPr>
              <a:t>FORTALECIMIENTO ACADÉMICO</a:t>
            </a:r>
            <a:br>
              <a:rPr lang="es-CO" sz="2200" b="1" dirty="0" smtClean="0">
                <a:solidFill>
                  <a:schemeClr val="bg1"/>
                </a:solidFill>
                <a:latin typeface="Bahnschrift" panose="020B0502040204020203" pitchFamily="34" charset="0"/>
              </a:rPr>
            </a:br>
            <a:r>
              <a:rPr lang="es-CO" sz="2200" b="1" dirty="0" smtClean="0">
                <a:solidFill>
                  <a:schemeClr val="bg1"/>
                </a:solidFill>
                <a:latin typeface="Bahnschrift" panose="020B0502040204020203" pitchFamily="34" charset="0"/>
              </a:rPr>
              <a:t>DOCENTES</a:t>
            </a:r>
            <a:endParaRPr lang="es-CO" sz="2200" b="1" dirty="0">
              <a:solidFill>
                <a:schemeClr val="bg1"/>
              </a:solidFill>
              <a:latin typeface="Bahnschrift" panose="020B0502040204020203" pitchFamily="34" charset="0"/>
            </a:endParaRPr>
          </a:p>
        </p:txBody>
      </p:sp>
      <p:sp>
        <p:nvSpPr>
          <p:cNvPr id="3" name="Marcador de contenido 2"/>
          <p:cNvSpPr>
            <a:spLocks noGrp="1"/>
          </p:cNvSpPr>
          <p:nvPr>
            <p:ph idx="1"/>
          </p:nvPr>
        </p:nvSpPr>
        <p:spPr>
          <a:xfrm>
            <a:off x="457200" y="987574"/>
            <a:ext cx="8229600" cy="3312369"/>
          </a:xfrm>
        </p:spPr>
        <p:txBody>
          <a:bodyPr>
            <a:normAutofit/>
          </a:bodyPr>
          <a:lstStyle/>
          <a:p>
            <a:pPr marL="0" indent="0" algn="ctr">
              <a:spcBef>
                <a:spcPts val="0"/>
              </a:spcBef>
              <a:buNone/>
            </a:pPr>
            <a:r>
              <a:rPr lang="es-CO" sz="1200" dirty="0" smtClean="0"/>
              <a:t>DURANTE LA VIGENCIA 2018, A  </a:t>
            </a:r>
            <a:r>
              <a:rPr lang="es-CO" sz="1200" dirty="0"/>
              <a:t>LA FACULTAD DE SALUD </a:t>
            </a:r>
            <a:r>
              <a:rPr lang="es-CO" sz="1200" dirty="0" smtClean="0"/>
              <a:t>INGRESARON 3 DOCENTES DE TIEMPO COMPLETO Y 7 DE MEDIO TIEMPO (6 Clínicas, 1 Básicas, 1 Salud Pública, 2 Enfermería)</a:t>
            </a:r>
            <a:endParaRPr lang="es-CO" sz="2000" dirty="0" smtClean="0"/>
          </a:p>
          <a:p>
            <a:pPr marL="0" indent="0">
              <a:spcBef>
                <a:spcPts val="0"/>
              </a:spcBef>
            </a:pPr>
            <a:endParaRPr lang="es-CO" sz="2000" dirty="0" smtClean="0"/>
          </a:p>
          <a:p>
            <a:pPr marL="0" indent="0">
              <a:spcBef>
                <a:spcPts val="0"/>
              </a:spcBef>
            </a:pPr>
            <a:endParaRPr lang="es-CO" sz="2000" dirty="0"/>
          </a:p>
        </p:txBody>
      </p:sp>
      <p:sp>
        <p:nvSpPr>
          <p:cNvPr id="4" name="3 CuadroTexto"/>
          <p:cNvSpPr txBox="1"/>
          <p:nvPr/>
        </p:nvSpPr>
        <p:spPr>
          <a:xfrm>
            <a:off x="6024935" y="4227934"/>
            <a:ext cx="2579514" cy="276999"/>
          </a:xfrm>
          <a:prstGeom prst="rect">
            <a:avLst/>
          </a:prstGeom>
          <a:noFill/>
        </p:spPr>
        <p:txBody>
          <a:bodyPr wrap="square" rtlCol="0">
            <a:spAutoFit/>
          </a:bodyPr>
          <a:lstStyle/>
          <a:p>
            <a:r>
              <a:rPr lang="es-CO" sz="1200" dirty="0" smtClean="0">
                <a:latin typeface="Arial" panose="020B0604020202020204" pitchFamily="34" charset="0"/>
                <a:cs typeface="Arial" panose="020B0604020202020204" pitchFamily="34" charset="0"/>
              </a:rPr>
              <a:t>Fuente: Oficina de Talento Humano </a:t>
            </a:r>
            <a:endParaRPr lang="es-CO" sz="1200" dirty="0">
              <a:latin typeface="Arial" panose="020B0604020202020204" pitchFamily="34" charset="0"/>
              <a:cs typeface="Arial" panose="020B060402020202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2457509821"/>
              </p:ext>
            </p:extLst>
          </p:nvPr>
        </p:nvGraphicFramePr>
        <p:xfrm>
          <a:off x="539550" y="1563636"/>
          <a:ext cx="8147249" cy="2592289"/>
        </p:xfrm>
        <a:graphic>
          <a:graphicData uri="http://schemas.openxmlformats.org/drawingml/2006/table">
            <a:tbl>
              <a:tblPr/>
              <a:tblGrid>
                <a:gridCol w="2396250">
                  <a:extLst>
                    <a:ext uri="{9D8B030D-6E8A-4147-A177-3AD203B41FA5}">
                      <a16:colId xmlns:a16="http://schemas.microsoft.com/office/drawing/2014/main" xmlns="" val="3039065146"/>
                    </a:ext>
                  </a:extLst>
                </a:gridCol>
                <a:gridCol w="1563511">
                  <a:extLst>
                    <a:ext uri="{9D8B030D-6E8A-4147-A177-3AD203B41FA5}">
                      <a16:colId xmlns:a16="http://schemas.microsoft.com/office/drawing/2014/main" xmlns="" val="2958061637"/>
                    </a:ext>
                  </a:extLst>
                </a:gridCol>
                <a:gridCol w="1373169">
                  <a:extLst>
                    <a:ext uri="{9D8B030D-6E8A-4147-A177-3AD203B41FA5}">
                      <a16:colId xmlns:a16="http://schemas.microsoft.com/office/drawing/2014/main" xmlns="" val="3737483562"/>
                    </a:ext>
                  </a:extLst>
                </a:gridCol>
                <a:gridCol w="1182829">
                  <a:extLst>
                    <a:ext uri="{9D8B030D-6E8A-4147-A177-3AD203B41FA5}">
                      <a16:colId xmlns:a16="http://schemas.microsoft.com/office/drawing/2014/main" xmlns="" val="1674083715"/>
                    </a:ext>
                  </a:extLst>
                </a:gridCol>
                <a:gridCol w="815745">
                  <a:extLst>
                    <a:ext uri="{9D8B030D-6E8A-4147-A177-3AD203B41FA5}">
                      <a16:colId xmlns:a16="http://schemas.microsoft.com/office/drawing/2014/main" xmlns="" val="2405664922"/>
                    </a:ext>
                  </a:extLst>
                </a:gridCol>
                <a:gridCol w="815745">
                  <a:extLst>
                    <a:ext uri="{9D8B030D-6E8A-4147-A177-3AD203B41FA5}">
                      <a16:colId xmlns:a16="http://schemas.microsoft.com/office/drawing/2014/main" xmlns="" val="365450919"/>
                    </a:ext>
                  </a:extLst>
                </a:gridCol>
              </a:tblGrid>
              <a:tr h="453297">
                <a:tc>
                  <a:txBody>
                    <a:bodyPr/>
                    <a:lstStyle/>
                    <a:p>
                      <a:pPr algn="ctr" rtl="0" fontAlgn="ctr"/>
                      <a:r>
                        <a:rPr lang="es-CO" sz="900" b="1" i="0" u="none" strike="noStrike" dirty="0">
                          <a:solidFill>
                            <a:srgbClr val="FFFFFF"/>
                          </a:solidFill>
                          <a:effectLst/>
                          <a:latin typeface="Arial" panose="020B0604020202020204" pitchFamily="34" charset="0"/>
                        </a:rPr>
                        <a:t>VINCULACIÓN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900" b="1" i="0" u="none" strike="noStrike" dirty="0">
                          <a:solidFill>
                            <a:srgbClr val="FFFFFF"/>
                          </a:solidFill>
                          <a:effectLst/>
                          <a:latin typeface="Arial" panose="020B0604020202020204" pitchFamily="34" charset="0"/>
                        </a:rPr>
                        <a:t>DPTO. CIENCIAS BASICAS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900" b="1" i="0" u="none" strike="noStrike" dirty="0">
                          <a:solidFill>
                            <a:srgbClr val="FFFFFF"/>
                          </a:solidFill>
                          <a:effectLst/>
                          <a:latin typeface="Arial" panose="020B0604020202020204" pitchFamily="34" charset="0"/>
                        </a:rPr>
                        <a:t>DPTO. CIENCIAS CLÍNICAS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900" b="1" i="0" u="none" strike="noStrike">
                          <a:solidFill>
                            <a:srgbClr val="FFFFFF"/>
                          </a:solidFill>
                          <a:effectLst/>
                          <a:latin typeface="Arial" panose="020B0604020202020204" pitchFamily="34" charset="0"/>
                        </a:rPr>
                        <a:t> DPTO. SALUD PUBLICA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900" b="1" i="0" u="none" strike="noStrike">
                          <a:solidFill>
                            <a:srgbClr val="FFFFFF"/>
                          </a:solidFill>
                          <a:effectLst/>
                          <a:latin typeface="Arial" panose="020B0604020202020204" pitchFamily="34" charset="0"/>
                        </a:rPr>
                        <a:t>ENFERMERIA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rtl="0" fontAlgn="ctr"/>
                      <a:r>
                        <a:rPr lang="es-CO" sz="900" b="1" i="0" u="none" strike="noStrike">
                          <a:solidFill>
                            <a:srgbClr val="FFFFFF"/>
                          </a:solidFill>
                          <a:effectLst/>
                          <a:latin typeface="Arial" panose="020B0604020202020204" pitchFamily="34" charset="0"/>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2659463303"/>
                  </a:ext>
                </a:extLst>
              </a:tr>
              <a:tr h="258778">
                <a:tc>
                  <a:txBody>
                    <a:bodyPr/>
                    <a:lstStyle/>
                    <a:p>
                      <a:pPr algn="l" rtl="0" fontAlgn="ctr"/>
                      <a:r>
                        <a:rPr lang="es-CO" sz="1000" b="0" i="0" u="none" strike="noStrike">
                          <a:solidFill>
                            <a:srgbClr val="000000"/>
                          </a:solidFill>
                          <a:effectLst/>
                          <a:latin typeface="Arial" panose="020B0604020202020204" pitchFamily="34" charset="0"/>
                        </a:rPr>
                        <a:t>TIEMPO COMPLETO PLANTA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96247304"/>
                  </a:ext>
                </a:extLst>
              </a:tr>
              <a:tr h="258778">
                <a:tc>
                  <a:txBody>
                    <a:bodyPr/>
                    <a:lstStyle/>
                    <a:p>
                      <a:pPr algn="l" rtl="0" fontAlgn="ctr"/>
                      <a:r>
                        <a:rPr lang="es-CO" sz="1000" b="0" i="0" u="none" strike="noStrike">
                          <a:solidFill>
                            <a:srgbClr val="000000"/>
                          </a:solidFill>
                          <a:effectLst/>
                          <a:latin typeface="Arial" panose="020B0604020202020204" pitchFamily="34" charset="0"/>
                        </a:rPr>
                        <a:t>MEDIO TIEMPO PLANTA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465331"/>
                  </a:ext>
                </a:extLst>
              </a:tr>
              <a:tr h="258778">
                <a:tc>
                  <a:txBody>
                    <a:bodyPr/>
                    <a:lstStyle/>
                    <a:p>
                      <a:pPr algn="l" rtl="0" fontAlgn="ctr"/>
                      <a:r>
                        <a:rPr lang="es-CO" sz="1000" b="0" i="0" u="none" strike="noStrike">
                          <a:solidFill>
                            <a:srgbClr val="000000"/>
                          </a:solidFill>
                          <a:effectLst/>
                          <a:latin typeface="Arial" panose="020B0604020202020204" pitchFamily="34" charset="0"/>
                        </a:rPr>
                        <a:t>TIEMPO COMPLETO OCASIONAL</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33217924"/>
                  </a:ext>
                </a:extLst>
              </a:tr>
              <a:tr h="327546">
                <a:tc>
                  <a:txBody>
                    <a:bodyPr/>
                    <a:lstStyle/>
                    <a:p>
                      <a:pPr algn="l" rtl="0" fontAlgn="ctr"/>
                      <a:r>
                        <a:rPr lang="es-CO" sz="1000" b="0" i="0" u="none" strike="noStrike" dirty="0">
                          <a:solidFill>
                            <a:srgbClr val="000000"/>
                          </a:solidFill>
                          <a:effectLst/>
                          <a:latin typeface="Arial" panose="020B0604020202020204" pitchFamily="34" charset="0"/>
                        </a:rPr>
                        <a:t>MEDIO TIEMPO OCASIONAL</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dirty="0">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31007857"/>
                  </a:ext>
                </a:extLst>
              </a:tr>
              <a:tr h="258778">
                <a:tc>
                  <a:txBody>
                    <a:bodyPr/>
                    <a:lstStyle/>
                    <a:p>
                      <a:pPr algn="l" rtl="0" fontAlgn="ctr"/>
                      <a:r>
                        <a:rPr lang="es-CO" sz="1000" b="0" i="0" u="none" strike="noStrike">
                          <a:solidFill>
                            <a:srgbClr val="000000"/>
                          </a:solidFill>
                          <a:effectLst/>
                          <a:latin typeface="Arial" panose="020B0604020202020204" pitchFamily="34" charset="0"/>
                        </a:rPr>
                        <a:t>VISITANTE</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dirty="0">
                          <a:solidFill>
                            <a:srgbClr val="000000"/>
                          </a:solidFill>
                          <a:effectLst/>
                          <a:latin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79385127"/>
                  </a:ext>
                </a:extLst>
              </a:tr>
              <a:tr h="258778">
                <a:tc>
                  <a:txBody>
                    <a:bodyPr/>
                    <a:lstStyle/>
                    <a:p>
                      <a:pPr algn="l" rtl="0" fontAlgn="ctr"/>
                      <a:r>
                        <a:rPr lang="es-CO" sz="1000" b="0" i="0" u="none" strike="noStrike">
                          <a:solidFill>
                            <a:srgbClr val="000000"/>
                          </a:solidFill>
                          <a:effectLst/>
                          <a:latin typeface="Arial" panose="020B0604020202020204" pitchFamily="34" charset="0"/>
                        </a:rPr>
                        <a:t>CATEDRÁTICO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0" i="0" u="none" strike="noStrike">
                          <a:solidFill>
                            <a:srgbClr val="000000"/>
                          </a:solidFill>
                          <a:effectLst/>
                          <a:latin typeface="Arial" panose="020B0604020202020204" pitchFamily="34" charset="0"/>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0" i="0" u="none" strike="noStrike">
                          <a:solidFill>
                            <a:srgbClr val="000000"/>
                          </a:solidFill>
                          <a:effectLst/>
                          <a:latin typeface="Calibri" panose="020F0502020204030204" pitchFamily="34" charset="0"/>
                        </a:rPr>
                        <a:t>115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205302995"/>
                  </a:ext>
                </a:extLst>
              </a:tr>
              <a:tr h="258778">
                <a:tc>
                  <a:txBody>
                    <a:bodyPr/>
                    <a:lstStyle/>
                    <a:p>
                      <a:pPr algn="l" rtl="0" fontAlgn="ctr"/>
                      <a:r>
                        <a:rPr lang="es-CO" sz="1000" b="1" i="0" u="none" strike="noStrike">
                          <a:solidFill>
                            <a:srgbClr val="000000"/>
                          </a:solidFill>
                          <a:effectLst/>
                          <a:latin typeface="Arial" panose="020B0604020202020204" pitchFamily="34" charset="0"/>
                        </a:rPr>
                        <a:t>TOTAL 2018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1" i="0" u="none" strike="noStrike" dirty="0">
                          <a:solidFill>
                            <a:srgbClr val="000000"/>
                          </a:solidFill>
                          <a:effectLst/>
                          <a:latin typeface="Arial" panose="020B0604020202020204" pitchFamily="34" charset="0"/>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1" i="0" u="none" strike="noStrike">
                          <a:solidFill>
                            <a:srgbClr val="000000"/>
                          </a:solidFill>
                          <a:effectLst/>
                          <a:latin typeface="Arial" panose="020B0604020202020204" pitchFamily="34" charset="0"/>
                        </a:rPr>
                        <a:t>104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1" i="0" u="none" strike="noStrike">
                          <a:solidFill>
                            <a:srgbClr val="000000"/>
                          </a:solidFill>
                          <a:effectLst/>
                          <a:latin typeface="Arial" panose="020B0604020202020204" pitchFamily="34" charset="0"/>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1" i="0" u="none" strike="noStrike">
                          <a:solidFill>
                            <a:srgbClr val="000000"/>
                          </a:solidFill>
                          <a:effectLst/>
                          <a:latin typeface="Arial" panose="020B0604020202020204" pitchFamily="34" charset="0"/>
                        </a:rPr>
                        <a:t>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000" b="1" i="0" u="none" strike="noStrike">
                          <a:solidFill>
                            <a:srgbClr val="000000"/>
                          </a:solidFill>
                          <a:effectLst/>
                          <a:latin typeface="Arial" panose="020B0604020202020204" pitchFamily="34" charset="0"/>
                        </a:rPr>
                        <a:t>207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83298725"/>
                  </a:ext>
                </a:extLst>
              </a:tr>
              <a:tr h="258778">
                <a:tc>
                  <a:txBody>
                    <a:bodyPr/>
                    <a:lstStyle/>
                    <a:p>
                      <a:pPr algn="l" rtl="0" fontAlgn="ctr"/>
                      <a:r>
                        <a:rPr lang="es-CO" sz="1000" b="1" i="0" u="none" strike="noStrike">
                          <a:solidFill>
                            <a:srgbClr val="000000"/>
                          </a:solidFill>
                          <a:effectLst/>
                          <a:latin typeface="Arial" panose="020B0604020202020204" pitchFamily="34" charset="0"/>
                        </a:rPr>
                        <a:t>TOTAL 2017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900" b="1" i="0" u="none" strike="noStrike">
                          <a:solidFill>
                            <a:srgbClr val="000000"/>
                          </a:solidFill>
                          <a:effectLst/>
                          <a:latin typeface="Arial" panose="020B0604020202020204" pitchFamily="34" charset="0"/>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900" b="1" i="0" u="none" strike="noStrike">
                          <a:solidFill>
                            <a:srgbClr val="000000"/>
                          </a:solidFill>
                          <a:effectLst/>
                          <a:latin typeface="Arial" panose="020B0604020202020204" pitchFamily="34" charset="0"/>
                        </a:rPr>
                        <a:t>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900" b="1" i="0" u="none" strike="noStrike">
                          <a:solidFill>
                            <a:srgbClr val="000000"/>
                          </a:solidFill>
                          <a:effectLst/>
                          <a:latin typeface="Arial" panose="020B0604020202020204" pitchFamily="34" charset="0"/>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900" b="1" i="0" u="none" strike="noStrike">
                          <a:solidFill>
                            <a:srgbClr val="000000"/>
                          </a:solidFill>
                          <a:effectLst/>
                          <a:latin typeface="Arial" panose="020B0604020202020204" pitchFamily="34" charset="0"/>
                        </a:rPr>
                        <a:t>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1100" b="1" i="0" u="none" strike="noStrike" dirty="0">
                          <a:solidFill>
                            <a:srgbClr val="000000"/>
                          </a:solidFill>
                          <a:effectLst/>
                          <a:latin typeface="Calibri" panose="020F0502020204030204" pitchFamily="34" charset="0"/>
                        </a:rPr>
                        <a:t>193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32255082"/>
                  </a:ext>
                </a:extLst>
              </a:tr>
            </a:tbl>
          </a:graphicData>
        </a:graphic>
      </p:graphicFrame>
    </p:spTree>
    <p:extLst>
      <p:ext uri="{BB962C8B-B14F-4D97-AF65-F5344CB8AC3E}">
        <p14:creationId xmlns:p14="http://schemas.microsoft.com/office/powerpoint/2010/main" val="3723062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339502"/>
            <a:ext cx="8122096" cy="527126"/>
          </a:xfrm>
        </p:spPr>
        <p:txBody>
          <a:bodyPr>
            <a:normAutofit/>
          </a:bodyPr>
          <a:lstStyle/>
          <a:p>
            <a:pPr algn="r"/>
            <a:r>
              <a:rPr lang="es-CO" sz="2000" b="1" dirty="0" smtClean="0">
                <a:solidFill>
                  <a:schemeClr val="bg1"/>
                </a:solidFill>
                <a:latin typeface="Bahnschrift" panose="020B0502040204020203" pitchFamily="34" charset="0"/>
              </a:rPr>
              <a:t>CAPACITACIÓN Y MOVILIDAD DOCENTE</a:t>
            </a:r>
            <a:endParaRPr lang="es-CO" sz="2000" b="1" dirty="0">
              <a:solidFill>
                <a:schemeClr val="bg1"/>
              </a:solidFill>
              <a:latin typeface="Bahnschrift" panose="020B0502040204020203" pitchFamily="34" charset="0"/>
            </a:endParaRPr>
          </a:p>
        </p:txBody>
      </p:sp>
      <p:sp>
        <p:nvSpPr>
          <p:cNvPr id="3" name="Marcador de contenido 2"/>
          <p:cNvSpPr>
            <a:spLocks noGrp="1"/>
          </p:cNvSpPr>
          <p:nvPr>
            <p:ph idx="1"/>
          </p:nvPr>
        </p:nvSpPr>
        <p:spPr>
          <a:xfrm>
            <a:off x="457200" y="987574"/>
            <a:ext cx="8229600" cy="3607049"/>
          </a:xfrm>
        </p:spPr>
        <p:txBody>
          <a:bodyPr/>
          <a:lstStyle/>
          <a:p>
            <a:r>
              <a:rPr lang="es-CO" sz="1800" b="1" dirty="0" smtClean="0">
                <a:solidFill>
                  <a:srgbClr val="943634"/>
                </a:solidFill>
                <a:latin typeface="Bahnschrift" panose="020B0502040204020203" pitchFamily="34" charset="0"/>
              </a:rPr>
              <a:t>CAPACITACIÓN Y MOVILIDAD DOCENTE</a:t>
            </a:r>
          </a:p>
        </p:txBody>
      </p:sp>
      <p:pic>
        <p:nvPicPr>
          <p:cNvPr id="4" name="Imagen 3"/>
          <p:cNvPicPr/>
          <p:nvPr/>
        </p:nvPicPr>
        <p:blipFill>
          <a:blip r:embed="rId2" cstate="print">
            <a:extLst>
              <a:ext uri="{28A0092B-C50C-407E-A947-70E740481C1C}">
                <a14:useLocalDpi xmlns:a14="http://schemas.microsoft.com/office/drawing/2010/main" val="0"/>
              </a:ext>
            </a:extLst>
          </a:blip>
          <a:stretch>
            <a:fillRect/>
          </a:stretch>
        </p:blipFill>
        <p:spPr>
          <a:xfrm>
            <a:off x="6350532" y="1101193"/>
            <a:ext cx="2248312" cy="3173193"/>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3553783465"/>
              </p:ext>
            </p:extLst>
          </p:nvPr>
        </p:nvGraphicFramePr>
        <p:xfrm>
          <a:off x="349048" y="1419623"/>
          <a:ext cx="5817858" cy="1224135"/>
        </p:xfrm>
        <a:graphic>
          <a:graphicData uri="http://schemas.openxmlformats.org/drawingml/2006/table">
            <a:tbl>
              <a:tblPr firstRow="1" bandRow="1"/>
              <a:tblGrid>
                <a:gridCol w="1128664">
                  <a:extLst>
                    <a:ext uri="{9D8B030D-6E8A-4147-A177-3AD203B41FA5}">
                      <a16:colId xmlns:a16="http://schemas.microsoft.com/office/drawing/2014/main" xmlns="" val="135572866"/>
                    </a:ext>
                  </a:extLst>
                </a:gridCol>
                <a:gridCol w="1241532">
                  <a:extLst>
                    <a:ext uri="{9D8B030D-6E8A-4147-A177-3AD203B41FA5}">
                      <a16:colId xmlns:a16="http://schemas.microsoft.com/office/drawing/2014/main" xmlns="" val="231228879"/>
                    </a:ext>
                  </a:extLst>
                </a:gridCol>
                <a:gridCol w="1241532">
                  <a:extLst>
                    <a:ext uri="{9D8B030D-6E8A-4147-A177-3AD203B41FA5}">
                      <a16:colId xmlns:a16="http://schemas.microsoft.com/office/drawing/2014/main" xmlns="" val="2180947416"/>
                    </a:ext>
                  </a:extLst>
                </a:gridCol>
                <a:gridCol w="1243858">
                  <a:extLst>
                    <a:ext uri="{9D8B030D-6E8A-4147-A177-3AD203B41FA5}">
                      <a16:colId xmlns:a16="http://schemas.microsoft.com/office/drawing/2014/main" xmlns="" val="1087649661"/>
                    </a:ext>
                  </a:extLst>
                </a:gridCol>
                <a:gridCol w="962272">
                  <a:extLst>
                    <a:ext uri="{9D8B030D-6E8A-4147-A177-3AD203B41FA5}">
                      <a16:colId xmlns:a16="http://schemas.microsoft.com/office/drawing/2014/main" xmlns="" val="358882332"/>
                    </a:ext>
                  </a:extLst>
                </a:gridCol>
              </a:tblGrid>
              <a:tr h="395909">
                <a:tc rowSpan="2">
                  <a:txBody>
                    <a:bodyPr/>
                    <a:lstStyle/>
                    <a:p>
                      <a:pPr algn="ctr">
                        <a:lnSpc>
                          <a:spcPct val="107000"/>
                        </a:lnSpc>
                        <a:spcAft>
                          <a:spcPts val="0"/>
                        </a:spcAft>
                      </a:pPr>
                      <a:r>
                        <a:rPr lang="es-CO" sz="10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MOVILIDAD</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gridSpan="2">
                  <a:txBody>
                    <a:bodyPr/>
                    <a:lstStyle/>
                    <a:p>
                      <a:pPr algn="ctr">
                        <a:lnSpc>
                          <a:spcPct val="107000"/>
                        </a:lnSpc>
                        <a:spcAft>
                          <a:spcPts val="0"/>
                        </a:spcAft>
                      </a:pPr>
                      <a:r>
                        <a:rPr lang="es-CO" sz="10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NACIONAL</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tc gridSpan="2">
                  <a:txBody>
                    <a:bodyPr/>
                    <a:lstStyle/>
                    <a:p>
                      <a:pPr algn="ctr">
                        <a:lnSpc>
                          <a:spcPct val="107000"/>
                        </a:lnSpc>
                        <a:spcAft>
                          <a:spcPts val="0"/>
                        </a:spcAft>
                      </a:pPr>
                      <a:r>
                        <a:rPr lang="es-CO" sz="10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INTERNACIONAL</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hMerge="1">
                  <a:txBody>
                    <a:bodyPr/>
                    <a:lstStyle/>
                    <a:p>
                      <a:endParaRPr lang="es-CO"/>
                    </a:p>
                  </a:txBody>
                  <a:tcPr/>
                </a:tc>
                <a:extLst>
                  <a:ext uri="{0D108BD9-81ED-4DB2-BD59-A6C34878D82A}">
                    <a16:rowId xmlns:a16="http://schemas.microsoft.com/office/drawing/2014/main" xmlns="" val="3487831970"/>
                  </a:ext>
                </a:extLst>
              </a:tr>
              <a:tr h="407510">
                <a:tc vMerge="1">
                  <a:txBody>
                    <a:bodyPr/>
                    <a:lstStyle/>
                    <a:p>
                      <a:endParaRPr lang="es-CO"/>
                    </a:p>
                  </a:txBody>
                  <a:tcPr/>
                </a:tc>
                <a:tc>
                  <a:txBody>
                    <a:bodyPr/>
                    <a:lstStyle/>
                    <a:p>
                      <a:pPr algn="l">
                        <a:lnSpc>
                          <a:spcPct val="107000"/>
                        </a:lnSpc>
                        <a:spcAft>
                          <a:spcPts val="0"/>
                        </a:spcAft>
                      </a:pPr>
                      <a:r>
                        <a:rPr lang="es-CO" sz="1000" b="1">
                          <a:solidFill>
                            <a:srgbClr val="FFFFFF"/>
                          </a:solidFill>
                          <a:effectLst/>
                          <a:latin typeface="Arial" panose="020B0604020202020204" pitchFamily="34" charset="0"/>
                          <a:ea typeface="Calibri" panose="020F0502020204030204" pitchFamily="34" charset="0"/>
                          <a:cs typeface="Times New Roman" panose="02020603050405020304" pitchFamily="18" charset="0"/>
                        </a:rPr>
                        <a:t>ENTRANTE </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a:solidFill>
                            <a:srgbClr val="FFFFFF"/>
                          </a:solidFill>
                          <a:effectLst/>
                          <a:latin typeface="Arial" panose="020B0604020202020204" pitchFamily="34" charset="0"/>
                          <a:ea typeface="Calibri" panose="020F0502020204030204" pitchFamily="34" charset="0"/>
                          <a:cs typeface="Times New Roman" panose="02020603050405020304" pitchFamily="18" charset="0"/>
                        </a:rPr>
                        <a:t>SALIENTE</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a:solidFill>
                            <a:srgbClr val="FFFFFF"/>
                          </a:solidFill>
                          <a:effectLst/>
                          <a:latin typeface="Arial" panose="020B0604020202020204" pitchFamily="34" charset="0"/>
                          <a:ea typeface="Calibri" panose="020F0502020204030204" pitchFamily="34" charset="0"/>
                          <a:cs typeface="Times New Roman" panose="02020603050405020304" pitchFamily="18" charset="0"/>
                        </a:rPr>
                        <a:t>ENTRANTE</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tc>
                  <a:txBody>
                    <a:bodyPr/>
                    <a:lstStyle/>
                    <a:p>
                      <a:pPr algn="ctr">
                        <a:lnSpc>
                          <a:spcPct val="107000"/>
                        </a:lnSpc>
                        <a:spcAft>
                          <a:spcPts val="0"/>
                        </a:spcAft>
                      </a:pPr>
                      <a:r>
                        <a:rPr lang="es-CO" sz="1000" b="1" dirty="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SALIENTE</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3634"/>
                    </a:solidFill>
                  </a:tcPr>
                </a:tc>
                <a:extLst>
                  <a:ext uri="{0D108BD9-81ED-4DB2-BD59-A6C34878D82A}">
                    <a16:rowId xmlns:a16="http://schemas.microsoft.com/office/drawing/2014/main" xmlns="" val="3663132656"/>
                  </a:ext>
                </a:extLst>
              </a:tr>
              <a:tr h="420716">
                <a:tc>
                  <a:txBody>
                    <a:bodyPr/>
                    <a:lstStyle/>
                    <a:p>
                      <a:pPr algn="l">
                        <a:lnSpc>
                          <a:spcPct val="107000"/>
                        </a:lnSpc>
                        <a:spcAft>
                          <a:spcPts val="0"/>
                        </a:spcAft>
                      </a:pPr>
                      <a:r>
                        <a:rPr lang="es-CO" sz="11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Docente</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78</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1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8</a:t>
                      </a:r>
                      <a:endParaRPr lang="es-CO" sz="100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CO" sz="1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42</a:t>
                      </a:r>
                      <a:endParaRPr lang="es-C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83537" marR="83537" marT="41769" marB="4176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2196526"/>
                  </a:ext>
                </a:extLst>
              </a:tr>
            </a:tbl>
          </a:graphicData>
        </a:graphic>
      </p:graphicFrame>
      <p:sp>
        <p:nvSpPr>
          <p:cNvPr id="6" name="Rectángulo 5"/>
          <p:cNvSpPr/>
          <p:nvPr/>
        </p:nvSpPr>
        <p:spPr>
          <a:xfrm>
            <a:off x="323528" y="1275606"/>
            <a:ext cx="5328592"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CO" sz="1400" dirty="0">
              <a:solidFill>
                <a:schemeClr val="tx1"/>
              </a:solidFill>
            </a:endParaRPr>
          </a:p>
        </p:txBody>
      </p:sp>
      <p:sp>
        <p:nvSpPr>
          <p:cNvPr id="7" name="Rectángulo 6"/>
          <p:cNvSpPr/>
          <p:nvPr/>
        </p:nvSpPr>
        <p:spPr>
          <a:xfrm>
            <a:off x="413035" y="2787775"/>
            <a:ext cx="2279851" cy="19508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400" dirty="0">
                <a:solidFill>
                  <a:schemeClr val="tx1"/>
                </a:solidFill>
                <a:latin typeface="Arial" panose="020B0604020202020204" pitchFamily="34" charset="0"/>
                <a:cs typeface="Arial" panose="020B0604020202020204" pitchFamily="34" charset="0"/>
              </a:rPr>
              <a:t>Formación, inducción, capacitación y entrenamiento en: seguridad laboral-normas de bioseguridad-reporte </a:t>
            </a:r>
            <a:r>
              <a:rPr lang="es-CO" sz="1400" dirty="0" smtClean="0">
                <a:solidFill>
                  <a:schemeClr val="tx1"/>
                </a:solidFill>
                <a:latin typeface="Arial" panose="020B0604020202020204" pitchFamily="34" charset="0"/>
                <a:cs typeface="Arial" panose="020B0604020202020204" pitchFamily="34" charset="0"/>
              </a:rPr>
              <a:t>accidente </a:t>
            </a:r>
            <a:r>
              <a:rPr lang="es-CO" sz="1400" dirty="0">
                <a:solidFill>
                  <a:schemeClr val="tx1"/>
                </a:solidFill>
                <a:latin typeface="Arial" panose="020B0604020202020204" pitchFamily="34" charset="0"/>
                <a:cs typeface="Arial" panose="020B0604020202020204" pitchFamily="34" charset="0"/>
              </a:rPr>
              <a:t>laboral-primeros auxilios-atención de </a:t>
            </a:r>
            <a:r>
              <a:rPr lang="es-CO" sz="1400" dirty="0" smtClean="0">
                <a:solidFill>
                  <a:schemeClr val="tx1"/>
                </a:solidFill>
                <a:latin typeface="Arial" panose="020B0604020202020204" pitchFamily="34" charset="0"/>
                <a:cs typeface="Arial" panose="020B0604020202020204" pitchFamily="34" charset="0"/>
              </a:rPr>
              <a:t>emergencias. </a:t>
            </a:r>
            <a:endParaRPr lang="es-CO" sz="1400" dirty="0">
              <a:solidFill>
                <a:schemeClr val="tx1"/>
              </a:solidFill>
              <a:latin typeface="Arial" panose="020B0604020202020204" pitchFamily="34" charset="0"/>
              <a:cs typeface="Arial" panose="020B0604020202020204" pitchFamily="34" charset="0"/>
            </a:endParaRPr>
          </a:p>
          <a:p>
            <a:pPr algn="just"/>
            <a:endParaRPr lang="es-CO" sz="1200" dirty="0">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3034" y="2994400"/>
            <a:ext cx="1690177" cy="1440161"/>
          </a:xfrm>
          <a:prstGeom prst="rect">
            <a:avLst/>
          </a:prstGeom>
          <a:ln w="88900" cap="sq" cmpd="thickThin">
            <a:solidFill>
              <a:srgbClr val="943634"/>
            </a:solidFill>
            <a:prstDash val="solid"/>
            <a:miter lim="800000"/>
          </a:ln>
          <a:effectLst>
            <a:innerShdw blurRad="76200">
              <a:srgbClr val="000000"/>
            </a:innerShdw>
          </a:effectLst>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11255" y="2994400"/>
            <a:ext cx="1545836" cy="1440161"/>
          </a:xfrm>
          <a:prstGeom prst="rect">
            <a:avLst/>
          </a:prstGeom>
          <a:ln w="88900" cap="sq" cmpd="thickThin">
            <a:solidFill>
              <a:srgbClr val="943634"/>
            </a:solidFill>
            <a:prstDash val="solid"/>
            <a:miter lim="800000"/>
          </a:ln>
          <a:effectLst>
            <a:innerShdw blurRad="76200">
              <a:srgbClr val="000000"/>
            </a:innerShdw>
          </a:effectLst>
        </p:spPr>
      </p:pic>
    </p:spTree>
    <p:extLst>
      <p:ext uri="{BB962C8B-B14F-4D97-AF65-F5344CB8AC3E}">
        <p14:creationId xmlns:p14="http://schemas.microsoft.com/office/powerpoint/2010/main" val="188308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3745</TotalTime>
  <Words>2062</Words>
  <Application>Microsoft Office PowerPoint</Application>
  <PresentationFormat>Presentación en pantalla (16:9)</PresentationFormat>
  <Paragraphs>663</Paragraphs>
  <Slides>34</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34</vt:i4>
      </vt:variant>
    </vt:vector>
  </HeadingPairs>
  <TitlesOfParts>
    <vt:vector size="36" baseType="lpstr">
      <vt:lpstr>Tema de Office</vt:lpstr>
      <vt:lpstr>Hoja de cálculo</vt:lpstr>
      <vt:lpstr>Presentación de PowerPoint</vt:lpstr>
      <vt:lpstr>ORDEN DEL DÍA </vt:lpstr>
      <vt:lpstr> INSTALACION DE LA AUDIENCIA DESCENTRALIZADA </vt:lpstr>
      <vt:lpstr>1. INSTALACION DE LA AUDIENCIA  DESCENTRALIZADA  </vt:lpstr>
      <vt:lpstr>EQUIPO FACULTAD DE SALUD</vt:lpstr>
      <vt:lpstr>COORDINADORES </vt:lpstr>
      <vt:lpstr>2. PRESENTACIÓN DEL INFORME DE GESTIÓN DE LA FACULTAD AÑO 2018 </vt:lpstr>
      <vt:lpstr> FORTALECIMIENTO ACADÉMICO DOCENTES</vt:lpstr>
      <vt:lpstr>CAPACITACIÓN Y MOVILIDAD DOCENTE</vt:lpstr>
      <vt:lpstr>Presentación de PowerPoint</vt:lpstr>
      <vt:lpstr>Presentación de PowerPoint</vt:lpstr>
      <vt:lpstr>FORTALECIMIENTO ACADEMICO</vt:lpstr>
      <vt:lpstr>FORTALECIMIENTO ACADÉMICO</vt:lpstr>
      <vt:lpstr>Presentación de PowerPoint</vt:lpstr>
      <vt:lpstr>CENTRO DE PRÁCTICAS FORMATIVAS</vt:lpstr>
      <vt:lpstr>ACREDITACIÓN PREGRADOS</vt:lpstr>
      <vt:lpstr>ACREDITACIÓN POSGRADOS</vt:lpstr>
      <vt:lpstr>GRUPOS DE INVESTIGACIÓN</vt:lpstr>
      <vt:lpstr>PROYECTOS DE INVESTIGACIÓN</vt:lpstr>
      <vt:lpstr>PRODUCCIÓN DE INVESTIGACIÓN</vt:lpstr>
      <vt:lpstr>FORTALECIMIENTO DE LA INVESTIGACIÓN</vt:lpstr>
      <vt:lpstr>PROYECCIÓN SOCIAL</vt:lpstr>
      <vt:lpstr>PROYECTOS REMUNERADOS -VENTA DE SERVICIOS</vt:lpstr>
      <vt:lpstr>EJECUCIÓN PROYECCIÓN SOCIAL</vt:lpstr>
      <vt:lpstr>EJECUCIÓN PLAN DE ACCIÓN 2018 VS 2017</vt:lpstr>
      <vt:lpstr>RESUMEN PRESUPUESTAL POSGRADOS 2018 VS 2017</vt:lpstr>
      <vt:lpstr>PROYECTOS NO LIQUIDADOS</vt:lpstr>
      <vt:lpstr>  SISTEMA DE GESTIÓN DE SEGURIDAD  Y SALUD EN EL TRABAJO </vt:lpstr>
      <vt:lpstr>MEJORAMIENTO  DE AMBIENTE</vt:lpstr>
      <vt:lpstr>MEJORAMIENTO ESPACIOS ACADEMICOS</vt:lpstr>
      <vt:lpstr>INFRAESTRUCTURA 2019</vt:lpstr>
      <vt:lpstr>Presentación de PowerPoint</vt:lpstr>
      <vt:lpstr>Presentación de PowerPoint</vt:lpstr>
      <vt:lpstr>MUCHAS GRACIAS…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Galindo</dc:creator>
  <cp:lastModifiedBy>Leidy Rocio Murillo</cp:lastModifiedBy>
  <cp:revision>231</cp:revision>
  <dcterms:created xsi:type="dcterms:W3CDTF">2016-12-14T19:56:11Z</dcterms:created>
  <dcterms:modified xsi:type="dcterms:W3CDTF">2019-04-01T16:03:18Z</dcterms:modified>
</cp:coreProperties>
</file>